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7392B-8575-4B4B-BE1F-B850F30078C0}" type="datetimeFigureOut">
              <a:rPr lang="it-IT" smtClean="0"/>
              <a:pPr/>
              <a:t>20/09/2017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15A48-C67A-470D-8BB3-0881C25F331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1"/>
      </p:bgRef>
    </p:bg>
    <p:spTree>
      <p:nvGrpSpPr>
        <p:cNvPr id="1" name=""/>
        <p:cNvGrpSpPr/>
        <p:nvPr/>
      </p:nvGrpSpPr>
      <p:grpSpPr>
        <a:xfrm>
          <a:off x="0" y="0"/>
          <a:ext cx="0" cy="0"/>
          <a:chOff x="0" y="0"/>
          <a:chExt cx="0" cy="0"/>
        </a:xfrm>
      </p:grpSpPr>
      <p:sp>
        <p:nvSpPr>
          <p:cNvPr id="8" name="Rettangolo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ttore 1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ol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it-IT" smtClean="0"/>
              <a:t>Fare clic per modificare lo stile del titolo</a:t>
            </a:r>
            <a:endParaRPr kumimoji="0" lang="en-US"/>
          </a:p>
        </p:txBody>
      </p:sp>
      <p:sp>
        <p:nvSpPr>
          <p:cNvPr id="25" name="Sottotito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31" name="Segnaposto dat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49835A6-06E1-443B-81BF-437132DB09C6}" type="datetime1">
              <a:rPr lang="it-IT" smtClean="0"/>
              <a:pPr/>
              <a:t>20/09/2017</a:t>
            </a:fld>
            <a:endParaRPr lang="it-IT"/>
          </a:p>
        </p:txBody>
      </p:sp>
      <p:sp>
        <p:nvSpPr>
          <p:cNvPr id="18" name="Segnaposto piè di pagin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t-IT"/>
          </a:p>
        </p:txBody>
      </p:sp>
      <p:sp>
        <p:nvSpPr>
          <p:cNvPr id="29" name="Segnaposto numero diapositiv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E7F117F-03DC-4372-8491-1EDC392F70C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E332449A-9C7E-44AA-9085-483E5B170D4A}" type="datetime1">
              <a:rPr lang="it-IT" smtClean="0"/>
              <a:pPr/>
              <a:t>20/09/2017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274955"/>
            <a:ext cx="1524000" cy="5851525"/>
          </a:xfrm>
        </p:spPr>
        <p:txBody>
          <a:bodyPr vert="eaVert" ancho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2"/>
            <a:ext cx="60198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242816" y="6557946"/>
            <a:ext cx="2002464" cy="226902"/>
          </a:xfrm>
        </p:spPr>
        <p:txBody>
          <a:bodyPr/>
          <a:lstStyle>
            <a:extLst/>
          </a:lstStyle>
          <a:p>
            <a:fld id="{E91B791A-BD88-41CF-AFDF-A507F2FC0098}" type="datetime1">
              <a:rPr lang="it-IT" smtClean="0"/>
              <a:pPr/>
              <a:t>20/09/2017</a:t>
            </a:fld>
            <a:endParaRPr lang="it-IT"/>
          </a:p>
        </p:txBody>
      </p:sp>
      <p:sp>
        <p:nvSpPr>
          <p:cNvPr id="5" name="Segnaposto piè di pagina 4"/>
          <p:cNvSpPr>
            <a:spLocks noGrp="1"/>
          </p:cNvSpPr>
          <p:nvPr>
            <p:ph type="ftr" sz="quarter" idx="11"/>
          </p:nvPr>
        </p:nvSpPr>
        <p:spPr>
          <a:xfrm>
            <a:off x="457200" y="6556248"/>
            <a:ext cx="3657600" cy="228600"/>
          </a:xfrm>
        </p:spPr>
        <p:txBody>
          <a:bodyPr/>
          <a:lstStyle>
            <a:extLst/>
          </a:lstStyle>
          <a:p>
            <a:endParaRPr lang="it-IT"/>
          </a:p>
        </p:txBody>
      </p:sp>
      <p:sp>
        <p:nvSpPr>
          <p:cNvPr id="6" name="Segnaposto numero diapositiv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E7F117F-03DC-4372-8491-1EDC392F70C1}" type="slidenum">
              <a:rPr lang="it-IT" smtClean="0"/>
              <a:pPr/>
              <a:t>‹N›</a:t>
            </a:fld>
            <a:endParaRPr lang="it-IT"/>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350B8C3-4855-4458-A118-638C71BEF980}" type="datetime1">
              <a:rPr lang="it-IT" smtClean="0"/>
              <a:pPr/>
              <a:t>20/09/2017</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A75DB6-8B92-4C9F-AF26-C03372B28A68}" type="datetime1">
              <a:rPr lang="it-IT" smtClean="0"/>
              <a:pPr/>
              <a:t>20/09/2017</a:t>
            </a:fld>
            <a:endParaRPr lang="it-IT"/>
          </a:p>
        </p:txBody>
      </p:sp>
      <p:sp>
        <p:nvSpPr>
          <p:cNvPr id="5" name="Segnaposto piè di pagin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t-IT"/>
          </a:p>
        </p:txBody>
      </p:sp>
      <p:sp>
        <p:nvSpPr>
          <p:cNvPr id="6" name="Segnaposto numero diapositiva 5"/>
          <p:cNvSpPr>
            <a:spLocks noGrp="1"/>
          </p:cNvSpPr>
          <p:nvPr>
            <p:ph type="sldNum" sz="quarter" idx="12"/>
          </p:nvPr>
        </p:nvSpPr>
        <p:spPr>
          <a:xfrm>
            <a:off x="6733952" y="6555112"/>
            <a:ext cx="588336" cy="228600"/>
          </a:xfrm>
        </p:spPr>
        <p:txBody>
          <a:bodyPr/>
          <a:lstStyle>
            <a:extLst/>
          </a:lstStyle>
          <a:p>
            <a:fld id="{EE7F117F-03DC-4372-8491-1EDC392F70C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9977D5EE-ED67-4BF6-B909-8F6EF216C129}" type="datetime1">
              <a:rPr lang="it-IT" smtClean="0"/>
              <a:pPr/>
              <a:t>20/09/2017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nchor="b"/>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6D2300E5-FE53-4C0B-A81E-54B97FFE3FCF}" type="datetime1">
              <a:rPr lang="it-IT" smtClean="0"/>
              <a:pPr/>
              <a:t>20/09/2017</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42048" cy="1143000"/>
          </a:xfrm>
        </p:spPr>
        <p:txBody>
          <a:bodyP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8AE38DDF-F133-453F-8145-E1B1CCE4DC44}" type="datetime1">
              <a:rPr lang="it-IT" smtClean="0"/>
              <a:pPr/>
              <a:t>20/09/2017</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solidFill>
                  <a:schemeClr val="tx2"/>
                </a:solidFill>
              </a:defRPr>
            </a:lvl1pPr>
            <a:extLst/>
          </a:lstStyle>
          <a:p>
            <a:fld id="{245A8749-6AB4-4AD3-B912-359AB36418AD}" type="datetime1">
              <a:rPr lang="it-IT" smtClean="0"/>
              <a:pPr/>
              <a:t>20/09/2017</a:t>
            </a:fld>
            <a:endParaRPr lang="it-IT"/>
          </a:p>
        </p:txBody>
      </p:sp>
      <p:sp>
        <p:nvSpPr>
          <p:cNvPr id="3" name="Segnaposto piè di pagina 2"/>
          <p:cNvSpPr>
            <a:spLocks noGrp="1"/>
          </p:cNvSpPr>
          <p:nvPr>
            <p:ph type="ftr" sz="quarter" idx="11"/>
          </p:nvPr>
        </p:nvSpPr>
        <p:spPr/>
        <p:txBody>
          <a:bodyPr/>
          <a:lstStyle>
            <a:lvl1pPr>
              <a:defRPr>
                <a:solidFill>
                  <a:schemeClr val="tx2"/>
                </a:solidFill>
              </a:defRPr>
            </a:lvl1pPr>
            <a:extLst/>
          </a:lstStyle>
          <a:p>
            <a:endParaRPr lang="it-IT"/>
          </a:p>
        </p:txBody>
      </p:sp>
      <p:sp>
        <p:nvSpPr>
          <p:cNvPr id="4" name="Segnaposto numero diapositiva 3"/>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C5EA4F30-7BC9-46DA-BA3F-87E89CAECF86}" type="datetime1">
              <a:rPr lang="it-IT" smtClean="0"/>
              <a:pPr/>
              <a:t>20/09/2017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E7F117F-03DC-4372-8491-1EDC392F70C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2"/>
      </p:bgRef>
    </p:bg>
    <p:spTree>
      <p:nvGrpSpPr>
        <p:cNvPr id="1" name=""/>
        <p:cNvGrpSpPr/>
        <p:nvPr/>
      </p:nvGrpSpPr>
      <p:grpSpPr>
        <a:xfrm>
          <a:off x="0" y="0"/>
          <a:ext cx="0" cy="0"/>
          <a:chOff x="0" y="0"/>
          <a:chExt cx="0" cy="0"/>
        </a:xfrm>
      </p:grpSpPr>
      <p:sp>
        <p:nvSpPr>
          <p:cNvPr id="8" name="Rettangol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it-IT" smtClean="0"/>
              <a:t>Fare clic per modificare lo stile del titolo</a:t>
            </a:r>
            <a:endParaRPr kumimoji="0" lang="en-US" dirty="0"/>
          </a:p>
        </p:txBody>
      </p:sp>
      <p:sp>
        <p:nvSpPr>
          <p:cNvPr id="4" name="Segnaposto testo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it-IT" smtClean="0"/>
              <a:t>Fare clic per modificare stili del testo dello schema</a:t>
            </a:r>
          </a:p>
        </p:txBody>
      </p:sp>
      <p:sp>
        <p:nvSpPr>
          <p:cNvPr id="5" name="Segnaposto data 4"/>
          <p:cNvSpPr>
            <a:spLocks noGrp="1"/>
          </p:cNvSpPr>
          <p:nvPr>
            <p:ph type="dt" sz="half" idx="10"/>
          </p:nvPr>
        </p:nvSpPr>
        <p:spPr/>
        <p:txBody>
          <a:bodyPr/>
          <a:lstStyle>
            <a:extLst/>
          </a:lstStyle>
          <a:p>
            <a:fld id="{9FDB39ED-9595-4D7D-B213-5A5946A7FADF}" type="datetime1">
              <a:rPr lang="it-IT" smtClean="0"/>
              <a:pPr/>
              <a:t>20/09/2017</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EE7F117F-03DC-4372-8491-1EDC392F70C1}" type="slidenum">
              <a:rPr lang="it-IT" smtClean="0"/>
              <a:pPr/>
              <a:t>‹N›</a:t>
            </a:fld>
            <a:endParaRPr lang="it-IT"/>
          </a:p>
        </p:txBody>
      </p:sp>
      <p:sp>
        <p:nvSpPr>
          <p:cNvPr id="10" name="Segnaposto immagin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it-IT" smtClean="0"/>
              <a:t>Fare clic sull'icona per inserire un'immagine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egnaposto titolo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it-IT" smtClean="0"/>
              <a:t>Fare clic per modificare lo stile del titolo</a:t>
            </a:r>
            <a:endParaRPr kumimoji="0" lang="en-US"/>
          </a:p>
        </p:txBody>
      </p:sp>
      <p:sp>
        <p:nvSpPr>
          <p:cNvPr id="31" name="Segnaposto testo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7" name="Segnaposto dat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91B791A-BD88-41CF-AFDF-A507F2FC0098}" type="datetime1">
              <a:rPr lang="it-IT" smtClean="0"/>
              <a:pPr/>
              <a:t>20/09/2017</a:t>
            </a:fld>
            <a:endParaRPr lang="it-IT"/>
          </a:p>
        </p:txBody>
      </p:sp>
      <p:sp>
        <p:nvSpPr>
          <p:cNvPr id="4" name="Segnaposto piè di pagin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t-IT"/>
          </a:p>
        </p:txBody>
      </p:sp>
      <p:sp>
        <p:nvSpPr>
          <p:cNvPr id="16" name="Segnaposto numero diapositiv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E7F117F-03DC-4372-8491-1EDC392F70C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57200" y="692696"/>
            <a:ext cx="8229600" cy="3528392"/>
          </a:xfrm>
        </p:spPr>
        <p:txBody>
          <a:bodyPr>
            <a:normAutofit/>
          </a:bodyPr>
          <a:lstStyle/>
          <a:p>
            <a:r>
              <a:rPr lang="it-IT" b="1" dirty="0">
                <a:ln w="500">
                  <a:solidFill>
                    <a:schemeClr val="tx1"/>
                  </a:solidFill>
                </a:ln>
                <a:solidFill>
                  <a:srgbClr val="FFC000"/>
                </a:solidFill>
                <a:latin typeface="Book Antiqua" pitchFamily="18" charset="0"/>
              </a:rPr>
              <a:t>Linee </a:t>
            </a:r>
            <a:r>
              <a:rPr lang="it-IT" b="1" dirty="0" smtClean="0">
                <a:ln w="500">
                  <a:solidFill>
                    <a:schemeClr val="tx1"/>
                  </a:solidFill>
                </a:ln>
                <a:solidFill>
                  <a:srgbClr val="FFC000"/>
                </a:solidFill>
                <a:latin typeface="Book Antiqua" pitchFamily="18" charset="0"/>
              </a:rPr>
              <a:t>di </a:t>
            </a:r>
            <a:r>
              <a:rPr lang="it-IT" b="1" dirty="0">
                <a:ln w="500">
                  <a:solidFill>
                    <a:schemeClr val="tx1"/>
                  </a:solidFill>
                </a:ln>
                <a:solidFill>
                  <a:srgbClr val="FFC000"/>
                </a:solidFill>
                <a:latin typeface="Book Antiqua" pitchFamily="18" charset="0"/>
              </a:rPr>
              <a:t>lettura </a:t>
            </a:r>
            <a:r>
              <a:rPr lang="it-IT" b="1" dirty="0" smtClean="0">
                <a:ln w="500">
                  <a:solidFill>
                    <a:schemeClr val="tx1"/>
                  </a:solidFill>
                </a:ln>
                <a:solidFill>
                  <a:srgbClr val="FFC000"/>
                </a:solidFill>
                <a:latin typeface="Book Antiqua" pitchFamily="18" charset="0"/>
              </a:rPr>
              <a:t>dell'immagine biblica </a:t>
            </a:r>
            <a:r>
              <a:rPr lang="it-IT" b="1" dirty="0">
                <a:ln w="500">
                  <a:solidFill>
                    <a:schemeClr val="tx1"/>
                  </a:solidFill>
                </a:ln>
                <a:solidFill>
                  <a:srgbClr val="FFC000"/>
                </a:solidFill>
                <a:latin typeface="Book Antiqua" pitchFamily="18" charset="0"/>
              </a:rPr>
              <a:t>di </a:t>
            </a:r>
            <a:r>
              <a:rPr lang="it-IT" b="1" dirty="0" smtClean="0">
                <a:ln w="500">
                  <a:solidFill>
                    <a:schemeClr val="tx1"/>
                  </a:solidFill>
                </a:ln>
                <a:solidFill>
                  <a:srgbClr val="FFC000"/>
                </a:solidFill>
                <a:latin typeface="Book Antiqua" pitchFamily="18" charset="0"/>
              </a:rPr>
              <a:t/>
            </a:r>
            <a:br>
              <a:rPr lang="it-IT" b="1" dirty="0" smtClean="0">
                <a:ln w="500">
                  <a:solidFill>
                    <a:schemeClr val="tx1"/>
                  </a:solidFill>
                </a:ln>
                <a:solidFill>
                  <a:srgbClr val="FFC000"/>
                </a:solidFill>
                <a:latin typeface="Book Antiqua" pitchFamily="18" charset="0"/>
              </a:rPr>
            </a:br>
            <a:r>
              <a:rPr lang="it-IT" b="1" dirty="0" err="1" smtClean="0">
                <a:ln w="500">
                  <a:solidFill>
                    <a:schemeClr val="tx1"/>
                  </a:solidFill>
                </a:ln>
                <a:solidFill>
                  <a:srgbClr val="FFC000"/>
                </a:solidFill>
                <a:latin typeface="Book Antiqua" pitchFamily="18" charset="0"/>
              </a:rPr>
              <a:t>Lc</a:t>
            </a:r>
            <a:r>
              <a:rPr lang="it-IT" b="1" dirty="0" smtClean="0">
                <a:ln w="500">
                  <a:solidFill>
                    <a:schemeClr val="tx1"/>
                  </a:solidFill>
                </a:ln>
                <a:solidFill>
                  <a:srgbClr val="FFC000"/>
                </a:solidFill>
                <a:latin typeface="Book Antiqua" pitchFamily="18" charset="0"/>
              </a:rPr>
              <a:t> </a:t>
            </a:r>
            <a:r>
              <a:rPr lang="it-IT" b="1" dirty="0">
                <a:ln w="500">
                  <a:solidFill>
                    <a:schemeClr val="tx1"/>
                  </a:solidFill>
                </a:ln>
                <a:solidFill>
                  <a:srgbClr val="FFC000"/>
                </a:solidFill>
                <a:latin typeface="Book Antiqua" pitchFamily="18" charset="0"/>
              </a:rPr>
              <a:t>19,1-10</a:t>
            </a:r>
            <a:endParaRPr lang="it-IT" dirty="0">
              <a:ln w="500">
                <a:solidFill>
                  <a:schemeClr val="tx1"/>
                </a:solidFill>
              </a:ln>
              <a:solidFill>
                <a:srgbClr val="FFC000"/>
              </a:solidFill>
              <a:latin typeface="Book Antiqua" pitchFamily="18" charset="0"/>
            </a:endParaRPr>
          </a:p>
        </p:txBody>
      </p:sp>
    </p:spTree>
  </p:cSld>
  <p:clrMapOvr>
    <a:masterClrMapping/>
  </p:clrMapOvr>
  <p:transition advTm="16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n w="500">
                  <a:solidFill>
                    <a:srgbClr val="002060"/>
                  </a:solidFill>
                </a:ln>
                <a:solidFill>
                  <a:srgbClr val="FFC000"/>
                </a:solidFill>
                <a:latin typeface="Book Antiqua" pitchFamily="18" charset="0"/>
              </a:rPr>
              <a:t>ZACCHEO</a:t>
            </a:r>
            <a:endParaRPr lang="it-IT" sz="2400" dirty="0">
              <a:ln w="500">
                <a:solidFill>
                  <a:srgbClr val="002060"/>
                </a:solidFill>
              </a:ln>
              <a:solidFill>
                <a:srgbClr val="FFC000"/>
              </a:solidFill>
              <a:latin typeface="Book Antiqua" pitchFamily="18" charset="0"/>
            </a:endParaRPr>
          </a:p>
        </p:txBody>
      </p:sp>
      <p:sp>
        <p:nvSpPr>
          <p:cNvPr id="3" name="Segnaposto contenuto 2"/>
          <p:cNvSpPr>
            <a:spLocks noGrp="1"/>
          </p:cNvSpPr>
          <p:nvPr>
            <p:ph idx="1"/>
          </p:nvPr>
        </p:nvSpPr>
        <p:spPr/>
        <p:txBody>
          <a:bodyPr>
            <a:normAutofit fontScale="70000" lnSpcReduction="20000"/>
          </a:bodyPr>
          <a:lstStyle/>
          <a:p>
            <a:pPr algn="just"/>
            <a:r>
              <a:rPr lang="it-IT" dirty="0" smtClean="0">
                <a:latin typeface="Book Antiqua" pitchFamily="18" charset="0"/>
              </a:rPr>
              <a:t>Come per Gesù, anche </a:t>
            </a:r>
            <a:r>
              <a:rPr lang="it-IT" b="1" dirty="0" smtClean="0">
                <a:latin typeface="Book Antiqua" pitchFamily="18" charset="0"/>
              </a:rPr>
              <a:t>l'abbigliamento</a:t>
            </a:r>
            <a:r>
              <a:rPr lang="it-IT" dirty="0" smtClean="0">
                <a:latin typeface="Book Antiqua" pitchFamily="18" charset="0"/>
              </a:rPr>
              <a:t> di </a:t>
            </a:r>
            <a:r>
              <a:rPr lang="it-IT" dirty="0" err="1" smtClean="0">
                <a:latin typeface="Book Antiqua" pitchFamily="18" charset="0"/>
              </a:rPr>
              <a:t>Zaccheo</a:t>
            </a:r>
            <a:r>
              <a:rPr lang="it-IT" dirty="0" smtClean="0">
                <a:latin typeface="Book Antiqua" pitchFamily="18" charset="0"/>
              </a:rPr>
              <a:t> è rivelatore della sua persona e della vicenda che sta vivendo. Porta una veste di colore argento, simbolo di purificazione, ed è rivestito da un  mantello di colore bruno, segno della terra e della pesantezza del peccato e della fragilità umana. Catturato da Cristo </a:t>
            </a:r>
            <a:r>
              <a:rPr lang="it-IT" dirty="0" err="1" smtClean="0">
                <a:latin typeface="Book Antiqua" pitchFamily="18" charset="0"/>
              </a:rPr>
              <a:t>Zaccheo</a:t>
            </a:r>
            <a:r>
              <a:rPr lang="it-IT" dirty="0" smtClean="0">
                <a:latin typeface="Book Antiqua" pitchFamily="18" charset="0"/>
              </a:rPr>
              <a:t> sta abbandonando il suo mantello sull'albero di sicomoro, e con esso il suo uomo vecchio, per lasciarsi purificare il cuore, la mente, il corpo e l'intera stessa vita.</a:t>
            </a:r>
          </a:p>
          <a:p>
            <a:pPr algn="just"/>
            <a:r>
              <a:rPr lang="it-IT" dirty="0" smtClean="0">
                <a:latin typeface="Book Antiqua" pitchFamily="18" charset="0"/>
              </a:rPr>
              <a:t>Il </a:t>
            </a:r>
            <a:r>
              <a:rPr lang="it-IT" b="1" dirty="0" smtClean="0">
                <a:latin typeface="Book Antiqua" pitchFamily="18" charset="0"/>
              </a:rPr>
              <a:t>braccio sinistro</a:t>
            </a:r>
            <a:r>
              <a:rPr lang="it-IT" dirty="0" smtClean="0">
                <a:latin typeface="Book Antiqua" pitchFamily="18" charset="0"/>
              </a:rPr>
              <a:t>, ancora avvinghiato al ramo dell'albero, e la </a:t>
            </a:r>
            <a:r>
              <a:rPr lang="it-IT" b="1" dirty="0" smtClean="0">
                <a:latin typeface="Book Antiqua" pitchFamily="18" charset="0"/>
              </a:rPr>
              <a:t>mano sinistra</a:t>
            </a:r>
            <a:r>
              <a:rPr lang="it-IT" dirty="0" smtClean="0">
                <a:latin typeface="Book Antiqua" pitchFamily="18" charset="0"/>
              </a:rPr>
              <a:t> di </a:t>
            </a:r>
            <a:r>
              <a:rPr lang="it-IT" dirty="0" err="1" smtClean="0">
                <a:latin typeface="Book Antiqua" pitchFamily="18" charset="0"/>
              </a:rPr>
              <a:t>Zaccheo</a:t>
            </a:r>
            <a:r>
              <a:rPr lang="it-IT" dirty="0" smtClean="0">
                <a:latin typeface="Book Antiqua" pitchFamily="18" charset="0"/>
              </a:rPr>
              <a:t> che indica la casa e la comunità cristiana, sono segno del combattimento spirituale, della buona battaglia (2Tm 4,7; 1Tm 1,18) che ciascun discepolo del Signore è chiamato a intraprendere e vivere sorretto dalla grazia di Dio. Sebbene il racconto lucano ci presenti una risposta subitanea ed entusiasta di </a:t>
            </a:r>
            <a:r>
              <a:rPr lang="it-IT" dirty="0" err="1" smtClean="0">
                <a:latin typeface="Book Antiqua" pitchFamily="18" charset="0"/>
              </a:rPr>
              <a:t>Zaccheo</a:t>
            </a:r>
            <a:r>
              <a:rPr lang="it-IT" dirty="0" smtClean="0">
                <a:latin typeface="Book Antiqua" pitchFamily="18" charset="0"/>
              </a:rPr>
              <a:t> davanti alla richiesta di Gesù, qui si vuole sottolineare come il cammino di purificazione e conversione che porta all'uomo nuovo che vive in Cristo (</a:t>
            </a:r>
            <a:r>
              <a:rPr lang="it-IT" dirty="0" err="1" smtClean="0">
                <a:latin typeface="Book Antiqua" pitchFamily="18" charset="0"/>
              </a:rPr>
              <a:t>cf</a:t>
            </a:r>
            <a:r>
              <a:rPr lang="it-IT" dirty="0" smtClean="0">
                <a:latin typeface="Book Antiqua" pitchFamily="18" charset="0"/>
              </a:rPr>
              <a:t>. Gal 2,20) sia un </a:t>
            </a:r>
            <a:r>
              <a:rPr lang="it-IT" dirty="0" err="1" smtClean="0">
                <a:latin typeface="Book Antiqua" pitchFamily="18" charset="0"/>
              </a:rPr>
              <a:t>lavorìo</a:t>
            </a:r>
            <a:r>
              <a:rPr lang="it-IT" dirty="0" smtClean="0">
                <a:latin typeface="Book Antiqua" pitchFamily="18" charset="0"/>
              </a:rPr>
              <a:t> continuo lungo un'intera vita.</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39000" cy="804704"/>
          </a:xfrm>
        </p:spPr>
        <p:txBody>
          <a:bodyPr>
            <a:normAutofit fontScale="90000"/>
          </a:bodyPr>
          <a:lstStyle/>
          <a:p>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r>
              <a:rPr lang="it-IT" dirty="0" smtClean="0">
                <a:ln w="500">
                  <a:solidFill>
                    <a:srgbClr val="002060"/>
                  </a:solidFill>
                </a:ln>
                <a:solidFill>
                  <a:schemeClr val="accent1">
                    <a:lumMod val="60000"/>
                    <a:lumOff val="40000"/>
                  </a:schemeClr>
                </a:solidFill>
                <a:latin typeface="Book Antiqua" pitchFamily="18" charset="0"/>
              </a:rPr>
              <a:t> </a:t>
            </a:r>
            <a:r>
              <a:rPr lang="it-IT" sz="2700" dirty="0" smtClean="0">
                <a:ln w="500">
                  <a:solidFill>
                    <a:srgbClr val="002060"/>
                  </a:solidFill>
                </a:ln>
                <a:solidFill>
                  <a:srgbClr val="FFC000"/>
                </a:solidFill>
                <a:latin typeface="Book Antiqua" pitchFamily="18" charset="0"/>
              </a:rPr>
              <a:t>INCONTRO </a:t>
            </a:r>
            <a:r>
              <a:rPr lang="it-IT" sz="2700" dirty="0" err="1" smtClean="0">
                <a:ln w="500">
                  <a:solidFill>
                    <a:srgbClr val="002060"/>
                  </a:solidFill>
                </a:ln>
                <a:solidFill>
                  <a:srgbClr val="FFC000"/>
                </a:solidFill>
                <a:latin typeface="Book Antiqua" pitchFamily="18" charset="0"/>
              </a:rPr>
              <a:t>DI</a:t>
            </a:r>
            <a:r>
              <a:rPr lang="it-IT" sz="2700" dirty="0" smtClean="0">
                <a:ln w="500">
                  <a:solidFill>
                    <a:srgbClr val="002060"/>
                  </a:solidFill>
                </a:ln>
                <a:solidFill>
                  <a:srgbClr val="FFC000"/>
                </a:solidFill>
                <a:latin typeface="Book Antiqua" pitchFamily="18" charset="0"/>
              </a:rPr>
              <a:t> SGUARDI</a:t>
            </a:r>
            <a:br>
              <a:rPr lang="it-IT" sz="2700" dirty="0" smtClean="0">
                <a:ln w="500">
                  <a:solidFill>
                    <a:srgbClr val="002060"/>
                  </a:solidFill>
                </a:ln>
                <a:solidFill>
                  <a:srgbClr val="FFC000"/>
                </a:solidFill>
                <a:latin typeface="Book Antiqua" pitchFamily="18" charset="0"/>
              </a:rPr>
            </a:br>
            <a:endParaRPr lang="it-IT" sz="2700" dirty="0">
              <a:ln w="500">
                <a:solidFill>
                  <a:srgbClr val="002060"/>
                </a:solidFill>
              </a:ln>
              <a:solidFill>
                <a:srgbClr val="FFC000"/>
              </a:solidFill>
              <a:latin typeface="Book Antiqua" pitchFamily="18" charset="0"/>
            </a:endParaRPr>
          </a:p>
        </p:txBody>
      </p:sp>
      <p:sp>
        <p:nvSpPr>
          <p:cNvPr id="3" name="Segnaposto contenuto 2"/>
          <p:cNvSpPr>
            <a:spLocks noGrp="1"/>
          </p:cNvSpPr>
          <p:nvPr>
            <p:ph idx="1"/>
          </p:nvPr>
        </p:nvSpPr>
        <p:spPr>
          <a:xfrm>
            <a:off x="323528" y="980728"/>
            <a:ext cx="7916416" cy="5616624"/>
          </a:xfrm>
        </p:spPr>
        <p:txBody>
          <a:bodyPr>
            <a:normAutofit fontScale="25000" lnSpcReduction="20000"/>
          </a:bodyPr>
          <a:lstStyle/>
          <a:p>
            <a:pPr algn="just"/>
            <a:r>
              <a:rPr lang="it-IT" sz="5600" dirty="0" smtClean="0">
                <a:latin typeface="Book Antiqua" pitchFamily="18" charset="0"/>
              </a:rPr>
              <a:t>Nella raffigurazione iconografica i due protagonisti sono rivolti l'uno verso l'altro e il culmine di questo reciproco movimento di incontro è raggiunto nei volti che quasi si toccano. Gesù è colui che inizia, alimenta e riempie di senso l'incontro, mentre </a:t>
            </a:r>
            <a:r>
              <a:rPr lang="it-IT" sz="5600" dirty="0" err="1" smtClean="0">
                <a:latin typeface="Book Antiqua" pitchFamily="18" charset="0"/>
              </a:rPr>
              <a:t>Zaccheo</a:t>
            </a:r>
            <a:r>
              <a:rPr lang="it-IT" sz="5600" dirty="0" smtClean="0">
                <a:latin typeface="Book Antiqua" pitchFamily="18" charset="0"/>
              </a:rPr>
              <a:t> è immagine di colui che accoglie la proposta del Signore e ne prende su di sé le conseguenze.</a:t>
            </a:r>
          </a:p>
          <a:p>
            <a:pPr algn="just"/>
            <a:r>
              <a:rPr lang="it-IT" sz="5600" dirty="0" smtClean="0">
                <a:latin typeface="Book Antiqua" pitchFamily="18" charset="0"/>
              </a:rPr>
              <a:t>Il </a:t>
            </a:r>
            <a:r>
              <a:rPr lang="it-IT" sz="5600" b="1" dirty="0" smtClean="0">
                <a:latin typeface="Book Antiqua" pitchFamily="18" charset="0"/>
              </a:rPr>
              <a:t>volto di Gesù</a:t>
            </a:r>
            <a:r>
              <a:rPr lang="it-IT" sz="5600" dirty="0" smtClean="0">
                <a:latin typeface="Book Antiqua" pitchFamily="18" charset="0"/>
              </a:rPr>
              <a:t> è posto più in basso rispetto a quello del pubblicano e pertanto è rivolto verso l'alto. Lo sguardo di Dio verso l'uomo non parte dall'alto, ma dal basso perché Dio ha scelto di proporsi all'uomo e non di imporsi. Emerge così in Gesù, nel suo farsi prossimo alla creatura umana per essere servo dell'Amore e servitore degli uomini, l'autentica immagine di un Dio che sceglie di stare in basso per eliminare la paura di Dio, comunicare la sua stessa vita (a rischio di essere deriso e rifiutato) e favorire l'accoglienza del cuore dell'uomo. </a:t>
            </a:r>
          </a:p>
          <a:p>
            <a:pPr algn="just"/>
            <a:r>
              <a:rPr lang="it-IT" sz="5600" dirty="0" smtClean="0">
                <a:latin typeface="Book Antiqua" pitchFamily="18" charset="0"/>
              </a:rPr>
              <a:t>Il </a:t>
            </a:r>
            <a:r>
              <a:rPr lang="it-IT" sz="5600" b="1" dirty="0" smtClean="0">
                <a:latin typeface="Book Antiqua" pitchFamily="18" charset="0"/>
              </a:rPr>
              <a:t>volto di </a:t>
            </a:r>
            <a:r>
              <a:rPr lang="it-IT" sz="5600" b="1" dirty="0" err="1" smtClean="0">
                <a:latin typeface="Book Antiqua" pitchFamily="18" charset="0"/>
              </a:rPr>
              <a:t>Zaccheo</a:t>
            </a:r>
            <a:r>
              <a:rPr lang="it-IT" sz="5600" dirty="0" smtClean="0">
                <a:latin typeface="Book Antiqua" pitchFamily="18" charset="0"/>
              </a:rPr>
              <a:t> è, invece, rivolto verso il basso per incrociare quello del maestro di </a:t>
            </a:r>
            <a:r>
              <a:rPr lang="it-IT" sz="5600" dirty="0" err="1" smtClean="0">
                <a:latin typeface="Book Antiqua" pitchFamily="18" charset="0"/>
              </a:rPr>
              <a:t>Nazaret</a:t>
            </a:r>
            <a:r>
              <a:rPr lang="it-IT" sz="5600" dirty="0" smtClean="0">
                <a:latin typeface="Book Antiqua" pitchFamily="18" charset="0"/>
              </a:rPr>
              <a:t>.  Abituato a guardare gli altri dal basso verso l'altro a causa della piccola statura, </a:t>
            </a:r>
            <a:r>
              <a:rPr lang="it-IT" sz="5600" dirty="0" err="1" smtClean="0">
                <a:latin typeface="Book Antiqua" pitchFamily="18" charset="0"/>
              </a:rPr>
              <a:t>Zaccheo</a:t>
            </a:r>
            <a:r>
              <a:rPr lang="it-IT" sz="5600" dirty="0" smtClean="0">
                <a:latin typeface="Book Antiqua" pitchFamily="18" charset="0"/>
              </a:rPr>
              <a:t>, forse per la prima volta in vita sua, si trova a vivere l'esperienza inversa: è lui che guarda un altro dall'alto verso il basso. Ma non c'è posto per un compiaciuto senso di dominio e controllo, anzi. Nello sguardo del Cristo che gli comunica l'amore di Dio, </a:t>
            </a:r>
            <a:r>
              <a:rPr lang="it-IT" sz="5600" dirty="0" err="1" smtClean="0">
                <a:latin typeface="Book Antiqua" pitchFamily="18" charset="0"/>
              </a:rPr>
              <a:t>Zaccheo</a:t>
            </a:r>
            <a:r>
              <a:rPr lang="it-IT" sz="5600" dirty="0" smtClean="0">
                <a:latin typeface="Book Antiqua" pitchFamily="18" charset="0"/>
              </a:rPr>
              <a:t> fa l'esperienza di essere visto, accolto e realmente preso in considerazione senza pregiudizi di sorta. È l'incontro con il volto autentico di Dio, rivelato in Gesù Cristo, che spiazza il suo cuore e che, toccato e invaso da una luce che forse non aveva ancora conosciuto, lo apre al cammino di conversione. </a:t>
            </a:r>
          </a:p>
          <a:p>
            <a:pPr algn="just"/>
            <a:endParaRPr lang="it-IT" dirty="0" smtClean="0">
              <a:latin typeface="Book Antiqua" pitchFamily="18" charset="0"/>
            </a:endParaRPr>
          </a:p>
          <a:p>
            <a:pPr algn="just">
              <a:buNone/>
            </a:pPr>
            <a:r>
              <a:rPr lang="it-IT" sz="4800" b="1" i="1" dirty="0" smtClean="0">
                <a:latin typeface="Book Antiqua" pitchFamily="18" charset="0"/>
              </a:rPr>
              <a:t>	</a:t>
            </a:r>
            <a:r>
              <a:rPr lang="it-IT" sz="4800" b="1" dirty="0" smtClean="0">
                <a:latin typeface="Book Antiqua" pitchFamily="18" charset="0"/>
              </a:rPr>
              <a:t>La folla</a:t>
            </a:r>
          </a:p>
          <a:p>
            <a:pPr algn="just"/>
            <a:endParaRPr lang="it-IT" sz="4800" dirty="0" smtClean="0">
              <a:latin typeface="Book Antiqua" pitchFamily="18" charset="0"/>
            </a:endParaRPr>
          </a:p>
          <a:p>
            <a:pPr algn="just"/>
            <a:r>
              <a:rPr lang="it-IT" sz="4800" dirty="0" smtClean="0">
                <a:latin typeface="Book Antiqua" pitchFamily="18" charset="0"/>
              </a:rPr>
              <a:t>Dal brano di Luca risulta piuttosto chiara l'ostilità della folla, sia nell'essere ostacolo alla visione di Gesù da parte di </a:t>
            </a:r>
            <a:r>
              <a:rPr lang="it-IT" sz="4800" dirty="0" err="1" smtClean="0">
                <a:latin typeface="Book Antiqua" pitchFamily="18" charset="0"/>
              </a:rPr>
              <a:t>Zaccheo</a:t>
            </a:r>
            <a:r>
              <a:rPr lang="it-IT" sz="4800" dirty="0" smtClean="0">
                <a:latin typeface="Book Antiqua" pitchFamily="18" charset="0"/>
              </a:rPr>
              <a:t> (19,3), sia mormorando contro Gesù che: «È entrato in casa di un peccatore!» (19,7). L'ostilità della folla, rappresentata dalle due figure umane poste in basso e a sinistra della tavola, si può rintracciare in tre elementi grafici. Il primo è dato dal fatto che le due figure, una maschile e l'altra femminile, </a:t>
            </a:r>
            <a:r>
              <a:rPr lang="it-IT" sz="4800" b="1" dirty="0" smtClean="0">
                <a:latin typeface="Book Antiqua" pitchFamily="18" charset="0"/>
              </a:rPr>
              <a:t>danno le spalle</a:t>
            </a:r>
            <a:r>
              <a:rPr lang="it-IT" sz="4800" dirty="0" smtClean="0">
                <a:latin typeface="Book Antiqua" pitchFamily="18" charset="0"/>
              </a:rPr>
              <a:t> sia alla scena dell'incontro che della casa prendendone chiaramente le distanze allontanandosi nella direzione opposta e uscendo di fatto dalla scena. Un secondo elemento è dato dalle </a:t>
            </a:r>
            <a:r>
              <a:rPr lang="it-IT" sz="4800" b="1" dirty="0" smtClean="0">
                <a:latin typeface="Book Antiqua" pitchFamily="18" charset="0"/>
              </a:rPr>
              <a:t>vesti</a:t>
            </a:r>
            <a:r>
              <a:rPr lang="it-IT" sz="4800" dirty="0" smtClean="0">
                <a:latin typeface="Book Antiqua" pitchFamily="18" charset="0"/>
              </a:rPr>
              <a:t> ampie, tanto da giungere ad avvolgere la scala ai piedi dell'albero, e dal loro colore scuro, segno di chiusura e di morte. Se l'ampiezza delle vesti dice dell'ostacolo all'incontro col Cristo, le tinte scure rivelano il palese rifiuto di Gesù, di </a:t>
            </a:r>
            <a:r>
              <a:rPr lang="it-IT" sz="4800" dirty="0" err="1" smtClean="0">
                <a:latin typeface="Book Antiqua" pitchFamily="18" charset="0"/>
              </a:rPr>
              <a:t>Zaccheo</a:t>
            </a:r>
            <a:r>
              <a:rPr lang="it-IT" sz="4800" dirty="0" smtClean="0">
                <a:latin typeface="Book Antiqua" pitchFamily="18" charset="0"/>
              </a:rPr>
              <a:t> e dell'immagine di Dio che Cristo è venuto a portare. L'ultimo elemento da sottolineare è l'</a:t>
            </a:r>
            <a:r>
              <a:rPr lang="it-IT" sz="4800" b="1" dirty="0" smtClean="0">
                <a:latin typeface="Book Antiqua" pitchFamily="18" charset="0"/>
              </a:rPr>
              <a:t>albero rinsecchito</a:t>
            </a:r>
            <a:r>
              <a:rPr lang="it-IT" sz="4800" dirty="0" smtClean="0">
                <a:latin typeface="Book Antiqua" pitchFamily="18" charset="0"/>
              </a:rPr>
              <a:t> e senza vita che si erge sopra la folla incapace di portare frutti perché inabitato da uno spirito mortifero che non lascia spazio all'incontro con Cristo.</a:t>
            </a:r>
          </a:p>
          <a:p>
            <a:pPr algn="just">
              <a:buNone/>
            </a:pPr>
            <a:r>
              <a:rPr lang="it-IT" sz="4800" dirty="0" smtClean="0">
                <a:latin typeface="Book Antiqua" pitchFamily="18" charset="0"/>
              </a:rPr>
              <a:t> </a:t>
            </a:r>
          </a:p>
          <a:p>
            <a:pPr>
              <a:buNone/>
            </a:pPr>
            <a:r>
              <a:rPr lang="it-IT" dirty="0" smtClean="0"/>
              <a:t> </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dirty="0" smtClean="0">
                <a:ln w="500">
                  <a:solidFill>
                    <a:srgbClr val="002060"/>
                  </a:solidFill>
                </a:ln>
                <a:solidFill>
                  <a:srgbClr val="FFC000"/>
                </a:solidFill>
                <a:latin typeface="Book Antiqua" pitchFamily="18" charset="0"/>
              </a:rPr>
              <a:t>La scena della casa</a:t>
            </a:r>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endParaRPr lang="it-IT"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a:xfrm>
            <a:off x="457200" y="1196752"/>
            <a:ext cx="7239000" cy="5258984"/>
          </a:xfrm>
        </p:spPr>
        <p:txBody>
          <a:bodyPr>
            <a:normAutofit fontScale="47500" lnSpcReduction="20000"/>
          </a:bodyPr>
          <a:lstStyle/>
          <a:p>
            <a:endParaRPr lang="it-IT" dirty="0" smtClean="0"/>
          </a:p>
          <a:p>
            <a:pPr algn="just"/>
            <a:r>
              <a:rPr lang="it-IT" sz="3400" dirty="0" smtClean="0">
                <a:latin typeface="Book Antiqua" pitchFamily="18" charset="0"/>
              </a:rPr>
              <a:t>Abbiamo già visto come la </a:t>
            </a:r>
            <a:r>
              <a:rPr lang="it-IT" sz="3400" i="1" dirty="0" smtClean="0">
                <a:latin typeface="Book Antiqua" pitchFamily="18" charset="0"/>
              </a:rPr>
              <a:t>Scena della casa</a:t>
            </a:r>
            <a:r>
              <a:rPr lang="it-IT" sz="3400" dirty="0" smtClean="0">
                <a:latin typeface="Book Antiqua" pitchFamily="18" charset="0"/>
              </a:rPr>
              <a:t> sia subordinata alla </a:t>
            </a:r>
            <a:r>
              <a:rPr lang="it-IT" sz="3400" i="1" dirty="0" smtClean="0">
                <a:latin typeface="Book Antiqua" pitchFamily="18" charset="0"/>
              </a:rPr>
              <a:t>Scena dell'incontro</a:t>
            </a:r>
            <a:r>
              <a:rPr lang="it-IT" sz="3400" dirty="0" smtClean="0">
                <a:latin typeface="Book Antiqua" pitchFamily="18" charset="0"/>
              </a:rPr>
              <a:t> a motivo del fatto che quest'ultima dice dell'evento fondante, Gesù Cristo, mentre la seconda parla della realtà fondata, cioè la Chiesa. Ne deriva che tutta la scena di destra, raggruppata sotto la casa, presenta diversi elementi simbolici che intendono rimandare alla realtà della comunità cristiana stabilita e vivificata dalla presenza del Risorto.</a:t>
            </a:r>
          </a:p>
          <a:p>
            <a:pPr algn="just">
              <a:buNone/>
            </a:pPr>
            <a:r>
              <a:rPr lang="it-IT" sz="3400" dirty="0" smtClean="0">
                <a:latin typeface="Book Antiqua" pitchFamily="18" charset="0"/>
              </a:rPr>
              <a:t> </a:t>
            </a:r>
          </a:p>
          <a:p>
            <a:pPr algn="just"/>
            <a:endParaRPr lang="it-IT" sz="3400" dirty="0" smtClean="0">
              <a:latin typeface="Book Antiqua" pitchFamily="18" charset="0"/>
            </a:endParaRPr>
          </a:p>
          <a:p>
            <a:pPr algn="just"/>
            <a:r>
              <a:rPr lang="it-IT" sz="3400" i="1" dirty="0" smtClean="0">
                <a:latin typeface="Book Antiqua" pitchFamily="18" charset="0"/>
              </a:rPr>
              <a:t>La casa.</a:t>
            </a:r>
          </a:p>
          <a:p>
            <a:pPr algn="just"/>
            <a:endParaRPr lang="it-IT" sz="3400" dirty="0" smtClean="0">
              <a:latin typeface="Book Antiqua" pitchFamily="18" charset="0"/>
            </a:endParaRPr>
          </a:p>
          <a:p>
            <a:pPr algn="just"/>
            <a:r>
              <a:rPr lang="it-IT" sz="3400" dirty="0" smtClean="0">
                <a:latin typeface="Book Antiqua" pitchFamily="18" charset="0"/>
              </a:rPr>
              <a:t> Nell'immagine biblica la casa assume in sé una duplice accezione: quella di risultare la </a:t>
            </a:r>
            <a:r>
              <a:rPr lang="it-IT" sz="3400" b="1" dirty="0" smtClean="0">
                <a:latin typeface="Book Antiqua" pitchFamily="18" charset="0"/>
              </a:rPr>
              <a:t>dimora di </a:t>
            </a:r>
            <a:r>
              <a:rPr lang="it-IT" sz="3400" b="1" dirty="0" err="1" smtClean="0">
                <a:latin typeface="Book Antiqua" pitchFamily="18" charset="0"/>
              </a:rPr>
              <a:t>Zaccheo</a:t>
            </a:r>
            <a:r>
              <a:rPr lang="it-IT" sz="3400" dirty="0" smtClean="0">
                <a:latin typeface="Book Antiqua" pitchFamily="18" charset="0"/>
              </a:rPr>
              <a:t> (tempo di Gesù) e quella di essere </a:t>
            </a:r>
            <a:r>
              <a:rPr lang="it-IT" sz="3400" b="1" dirty="0" smtClean="0">
                <a:latin typeface="Book Antiqua" pitchFamily="18" charset="0"/>
              </a:rPr>
              <a:t>immagine della comunità cristiana</a:t>
            </a:r>
            <a:r>
              <a:rPr lang="it-IT" sz="3400" dirty="0" smtClean="0">
                <a:latin typeface="Book Antiqua" pitchFamily="18" charset="0"/>
              </a:rPr>
              <a:t> radunata attorno alla duplice mensa della Parola e del Corpo e Sangue di Cristo (tempo della Chiesa). Nella sua raffigurazione iconografica sono da rilevare alcuni elementi architettonici di carattere simbolico portatori di un senso spirituale. Un primo elemento è dato dal </a:t>
            </a:r>
            <a:r>
              <a:rPr lang="it-IT" sz="3400" b="1" dirty="0" smtClean="0">
                <a:latin typeface="Book Antiqua" pitchFamily="18" charset="0"/>
              </a:rPr>
              <a:t>portico</a:t>
            </a:r>
            <a:r>
              <a:rPr lang="it-IT" sz="3400" dirty="0" smtClean="0">
                <a:latin typeface="Book Antiqua" pitchFamily="18" charset="0"/>
              </a:rPr>
              <a:t> sotto il quale è situata la tavola: in realtà esso è un ciborio una struttura diffusasi dal </a:t>
            </a:r>
            <a:r>
              <a:rPr lang="it-IT" sz="3400" dirty="0" err="1" smtClean="0">
                <a:latin typeface="Book Antiqua" pitchFamily="18" charset="0"/>
              </a:rPr>
              <a:t>VI</a:t>
            </a:r>
            <a:r>
              <a:rPr lang="it-IT" sz="3400" dirty="0" smtClean="0">
                <a:latin typeface="Book Antiqua" pitchFamily="18" charset="0"/>
              </a:rPr>
              <a:t> secolo che veniva eretta sopra l'altare e fatta poggiare su quattro o più colonne con in cima un telo, successivamente sostituito da una cupola. Il ciborio presenta un chiaro rimando alla tenda dell'Antico Testamento luogo della presenza di Dio in mezzo agli uomini (</a:t>
            </a:r>
            <a:r>
              <a:rPr lang="it-IT" sz="3400" dirty="0" err="1" smtClean="0">
                <a:latin typeface="Book Antiqua" pitchFamily="18" charset="0"/>
              </a:rPr>
              <a:t>Is</a:t>
            </a:r>
            <a:r>
              <a:rPr lang="it-IT" sz="3400" dirty="0" smtClean="0">
                <a:latin typeface="Book Antiqua" pitchFamily="18" charset="0"/>
              </a:rPr>
              <a:t> 40,22; </a:t>
            </a:r>
            <a:r>
              <a:rPr lang="it-IT" sz="3400" dirty="0" err="1" smtClean="0">
                <a:latin typeface="Book Antiqua" pitchFamily="18" charset="0"/>
              </a:rPr>
              <a:t>Es</a:t>
            </a:r>
            <a:r>
              <a:rPr lang="it-IT" sz="3400" dirty="0" smtClean="0">
                <a:latin typeface="Book Antiqua" pitchFamily="18" charset="0"/>
              </a:rPr>
              <a:t> 40,34), metafora della protezione divina (</a:t>
            </a:r>
            <a:r>
              <a:rPr lang="it-IT" sz="3400" dirty="0" err="1" smtClean="0">
                <a:latin typeface="Book Antiqua" pitchFamily="18" charset="0"/>
              </a:rPr>
              <a:t>Sal</a:t>
            </a:r>
            <a:r>
              <a:rPr lang="it-IT" sz="3400" dirty="0" smtClean="0">
                <a:latin typeface="Book Antiqua" pitchFamily="18" charset="0"/>
              </a:rPr>
              <a:t> 27,5) e dimora celeste di Dio aperta ai credenti (</a:t>
            </a:r>
            <a:r>
              <a:rPr lang="it-IT" sz="3400" dirty="0" err="1" smtClean="0">
                <a:latin typeface="Book Antiqua" pitchFamily="18" charset="0"/>
              </a:rPr>
              <a:t>Ap</a:t>
            </a:r>
            <a:r>
              <a:rPr lang="it-IT" sz="3400" dirty="0" smtClean="0">
                <a:latin typeface="Book Antiqua" pitchFamily="18" charset="0"/>
              </a:rPr>
              <a:t> 15,5).</a:t>
            </a:r>
          </a:p>
          <a:p>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7239000" cy="5547016"/>
          </a:xfrm>
        </p:spPr>
        <p:txBody>
          <a:bodyPr>
            <a:normAutofit fontScale="62500" lnSpcReduction="20000"/>
          </a:bodyPr>
          <a:lstStyle/>
          <a:p>
            <a:pPr>
              <a:buNone/>
            </a:pPr>
            <a:endParaRPr lang="it-IT" dirty="0" smtClean="0"/>
          </a:p>
          <a:p>
            <a:pPr algn="just"/>
            <a:r>
              <a:rPr lang="it-IT" dirty="0" smtClean="0">
                <a:latin typeface="Book Antiqua" pitchFamily="18" charset="0"/>
              </a:rPr>
              <a:t>Sotto il ciborio si nota la </a:t>
            </a:r>
            <a:r>
              <a:rPr lang="it-IT" b="1" dirty="0" smtClean="0">
                <a:latin typeface="Book Antiqua" pitchFamily="18" charset="0"/>
              </a:rPr>
              <a:t>porta aperta</a:t>
            </a:r>
            <a:r>
              <a:rPr lang="it-IT" dirty="0" smtClean="0">
                <a:latin typeface="Book Antiqua" pitchFamily="18" charset="0"/>
              </a:rPr>
              <a:t> della casa. Anche la simbologia della porta è piuttosto ricca. Una valenza del termine, comune al mondo pagano e a quello biblico dell'Antico Testamento, consisteva nel considerare la porta come luogo di confine e di passaggio tra la realtà terrena e quella dell'aldilà. Tuttavia è nel pensiero del Nuovo Testamento, che si sviluppa il significato escatologico legato all'accesso alla beatitudine eterna, mentre la porta chiusa designa la mancata possibilità di salvezza (</a:t>
            </a:r>
            <a:r>
              <a:rPr lang="it-IT" dirty="0" err="1" smtClean="0">
                <a:latin typeface="Book Antiqua" pitchFamily="18" charset="0"/>
              </a:rPr>
              <a:t>Lc</a:t>
            </a:r>
            <a:r>
              <a:rPr lang="it-IT" dirty="0" smtClean="0">
                <a:latin typeface="Book Antiqua" pitchFamily="18" charset="0"/>
              </a:rPr>
              <a:t> 13,23-28; Mt 25,1-12). Nell'Evangelo giovanneo Gesù stesso si autoproclama porta di salvezza (</a:t>
            </a:r>
            <a:r>
              <a:rPr lang="it-IT" dirty="0" err="1" smtClean="0">
                <a:latin typeface="Book Antiqua" pitchFamily="18" charset="0"/>
              </a:rPr>
              <a:t>Gv</a:t>
            </a:r>
            <a:r>
              <a:rPr lang="it-IT" dirty="0" smtClean="0">
                <a:latin typeface="Book Antiqua" pitchFamily="18" charset="0"/>
              </a:rPr>
              <a:t> 10,7-10) e quindi colui che tiene le braccia aperte per ciascun uomo in cerca di una vita autentica.</a:t>
            </a:r>
          </a:p>
          <a:p>
            <a:pPr algn="just">
              <a:buNone/>
            </a:pPr>
            <a:endParaRPr lang="it-IT" dirty="0" smtClean="0">
              <a:latin typeface="Book Antiqua" pitchFamily="18" charset="0"/>
            </a:endParaRPr>
          </a:p>
          <a:p>
            <a:pPr algn="just"/>
            <a:r>
              <a:rPr lang="it-IT" dirty="0" smtClean="0">
                <a:latin typeface="Book Antiqua" pitchFamily="18" charset="0"/>
              </a:rPr>
              <a:t>Oltre la porta e il cero pasquale si trova la </a:t>
            </a:r>
            <a:r>
              <a:rPr lang="it-IT" b="1" dirty="0" smtClean="0">
                <a:latin typeface="Book Antiqua" pitchFamily="18" charset="0"/>
              </a:rPr>
              <a:t>colonna</a:t>
            </a:r>
            <a:r>
              <a:rPr lang="it-IT" dirty="0" smtClean="0">
                <a:latin typeface="Book Antiqua" pitchFamily="18" charset="0"/>
              </a:rPr>
              <a:t> portante dell'intera casa. La colonna nel simbolismo biblico rimanda alla funzione del sostegno contrassegnato da stabilità e forza. Il simbolismo medievale ha invece visto negli apostoli e i nei loro successori le colonne che sostengono la Chiesa.</a:t>
            </a:r>
          </a:p>
          <a:p>
            <a:pPr algn="just">
              <a:buNone/>
            </a:pPr>
            <a:endParaRPr lang="it-IT" dirty="0" smtClean="0">
              <a:latin typeface="Book Antiqua" pitchFamily="18" charset="0"/>
            </a:endParaRPr>
          </a:p>
          <a:p>
            <a:pPr algn="just"/>
            <a:r>
              <a:rPr lang="it-IT" dirty="0" smtClean="0">
                <a:latin typeface="Book Antiqua" pitchFamily="18" charset="0"/>
              </a:rPr>
              <a:t>Infine, sopra la porta, si apre una grande finestra con i sette </a:t>
            </a:r>
            <a:r>
              <a:rPr lang="it-IT" b="1" dirty="0" smtClean="0">
                <a:latin typeface="Book Antiqua" pitchFamily="18" charset="0"/>
              </a:rPr>
              <a:t>candelabri d'oro</a:t>
            </a:r>
            <a:r>
              <a:rPr lang="it-IT" dirty="0" smtClean="0">
                <a:latin typeface="Book Antiqua" pitchFamily="18" charset="0"/>
              </a:rPr>
              <a:t>, posti sopra il manto rosso di Cristo. Duplice è il significato dei candelabri: il primo si coglie nel libro dell'Apocalisse dove i sette candelabri indicano le sette chiese (immagine della Chiesa nella sua totalità); il secondo viene dalle parabole di Gesù dove la lampada indica sia la ricerca amorosa e accurata (</a:t>
            </a:r>
            <a:r>
              <a:rPr lang="it-IT" dirty="0" err="1" smtClean="0">
                <a:latin typeface="Book Antiqua" pitchFamily="18" charset="0"/>
              </a:rPr>
              <a:t>Lc</a:t>
            </a:r>
            <a:r>
              <a:rPr lang="it-IT" dirty="0" smtClean="0">
                <a:latin typeface="Book Antiqua" pitchFamily="18" charset="0"/>
              </a:rPr>
              <a:t> 15,8) che la vigilanza richiesta al discepolo (Mt 25,1-13). </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404664"/>
            <a:ext cx="6840760" cy="1143000"/>
          </a:xfrm>
        </p:spPr>
        <p:txBody>
          <a:bodyPr>
            <a:normAutofit/>
          </a:bodyPr>
          <a:lstStyle/>
          <a:p>
            <a:r>
              <a:rPr lang="it-IT" sz="2700" b="1" dirty="0" smtClean="0">
                <a:ln w="500">
                  <a:solidFill>
                    <a:srgbClr val="002060"/>
                  </a:solidFill>
                </a:ln>
                <a:solidFill>
                  <a:srgbClr val="FFC000"/>
                </a:solidFill>
                <a:latin typeface="Book Antiqua" pitchFamily="18" charset="0"/>
              </a:rPr>
              <a:t>Il pozzo e la donna</a:t>
            </a:r>
            <a:r>
              <a:rPr lang="it-IT" b="1" dirty="0" smtClean="0">
                <a:ln w="500">
                  <a:solidFill>
                    <a:srgbClr val="002060"/>
                  </a:solidFill>
                </a:ln>
                <a:solidFill>
                  <a:schemeClr val="accent1">
                    <a:lumMod val="60000"/>
                    <a:lumOff val="40000"/>
                  </a:schemeClr>
                </a:solidFill>
                <a:latin typeface="Book Antiqua" pitchFamily="18" charset="0"/>
              </a:rPr>
              <a:t/>
            </a:r>
            <a:br>
              <a:rPr lang="it-IT" b="1" dirty="0" smtClean="0">
                <a:ln w="500">
                  <a:solidFill>
                    <a:srgbClr val="002060"/>
                  </a:solidFill>
                </a:ln>
                <a:solidFill>
                  <a:schemeClr val="accent1">
                    <a:lumMod val="60000"/>
                    <a:lumOff val="40000"/>
                  </a:schemeClr>
                </a:solidFill>
                <a:latin typeface="Book Antiqua" pitchFamily="18" charset="0"/>
              </a:rPr>
            </a:br>
            <a:endParaRPr lang="it-IT" b="1"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p:txBody>
          <a:bodyPr>
            <a:normAutofit fontScale="70000" lnSpcReduction="20000"/>
          </a:bodyPr>
          <a:lstStyle/>
          <a:p>
            <a:pPr>
              <a:buNone/>
            </a:pPr>
            <a:endParaRPr lang="it-IT" dirty="0" smtClean="0"/>
          </a:p>
          <a:p>
            <a:pPr algn="just"/>
            <a:r>
              <a:rPr lang="it-IT" dirty="0" smtClean="0">
                <a:latin typeface="Book Antiqua" pitchFamily="18" charset="0"/>
              </a:rPr>
              <a:t>Tra la figura del Risorto e la </a:t>
            </a:r>
            <a:r>
              <a:rPr lang="it-IT" i="1" dirty="0" smtClean="0">
                <a:latin typeface="Book Antiqua" pitchFamily="18" charset="0"/>
              </a:rPr>
              <a:t>Scena della casa</a:t>
            </a:r>
            <a:r>
              <a:rPr lang="it-IT" dirty="0" smtClean="0">
                <a:latin typeface="Book Antiqua" pitchFamily="18" charset="0"/>
              </a:rPr>
              <a:t> si trova il </a:t>
            </a:r>
            <a:r>
              <a:rPr lang="it-IT" b="1" dirty="0" smtClean="0">
                <a:latin typeface="Book Antiqua" pitchFamily="18" charset="0"/>
              </a:rPr>
              <a:t>pozzo</a:t>
            </a:r>
            <a:r>
              <a:rPr lang="it-IT" dirty="0" smtClean="0">
                <a:latin typeface="Book Antiqua" pitchFamily="18" charset="0"/>
              </a:rPr>
              <a:t>. Generalmente l'immagine del pozzo e della sorgente d'acqua simboleggiano il rinvigorimento e la purificazione sia fisica che spirituale. Nell'Antico Testamento Dio è «fonte di acqua viva» (</a:t>
            </a:r>
            <a:r>
              <a:rPr lang="it-IT" dirty="0" err="1" smtClean="0">
                <a:latin typeface="Book Antiqua" pitchFamily="18" charset="0"/>
              </a:rPr>
              <a:t>Ger</a:t>
            </a:r>
            <a:r>
              <a:rPr lang="it-IT" dirty="0" smtClean="0">
                <a:latin typeface="Book Antiqua" pitchFamily="18" charset="0"/>
              </a:rPr>
              <a:t> 17,13) e nel Nuovo Testamento Gesù stesso è fonte di vita (</a:t>
            </a:r>
            <a:r>
              <a:rPr lang="it-IT" dirty="0" err="1" smtClean="0">
                <a:latin typeface="Book Antiqua" pitchFamily="18" charset="0"/>
              </a:rPr>
              <a:t>Gv</a:t>
            </a:r>
            <a:r>
              <a:rPr lang="it-IT" dirty="0" smtClean="0">
                <a:latin typeface="Book Antiqua" pitchFamily="18" charset="0"/>
              </a:rPr>
              <a:t> 4,7-14) che mediante il dono dello Spirito rigenera e rinnova il credente (</a:t>
            </a:r>
            <a:r>
              <a:rPr lang="it-IT" dirty="0" err="1" smtClean="0">
                <a:latin typeface="Book Antiqua" pitchFamily="18" charset="0"/>
              </a:rPr>
              <a:t>cf</a:t>
            </a:r>
            <a:r>
              <a:rPr lang="it-IT" dirty="0" smtClean="0">
                <a:latin typeface="Book Antiqua" pitchFamily="18" charset="0"/>
              </a:rPr>
              <a:t>. </a:t>
            </a:r>
            <a:r>
              <a:rPr lang="it-IT" dirty="0" err="1" smtClean="0">
                <a:latin typeface="Book Antiqua" pitchFamily="18" charset="0"/>
              </a:rPr>
              <a:t>Tt</a:t>
            </a:r>
            <a:r>
              <a:rPr lang="it-IT" dirty="0" smtClean="0">
                <a:latin typeface="Book Antiqua" pitchFamily="18" charset="0"/>
              </a:rPr>
              <a:t> 3,5). Risulta così piuttosto evidente il simbolismo pozzo-fonte battesimale, luogo teologico del passaggio e della rinascita dalla schiavitù dell'uomo vecchio alla libertà dei figli di Dio. </a:t>
            </a:r>
          </a:p>
          <a:p>
            <a:pPr algn="just"/>
            <a:r>
              <a:rPr lang="it-IT" dirty="0" smtClean="0">
                <a:latin typeface="Book Antiqua" pitchFamily="18" charset="0"/>
              </a:rPr>
              <a:t>Dal pozzo emerge la figura di una </a:t>
            </a:r>
            <a:r>
              <a:rPr lang="it-IT" b="1" dirty="0" smtClean="0">
                <a:latin typeface="Book Antiqua" pitchFamily="18" charset="0"/>
              </a:rPr>
              <a:t>donna</a:t>
            </a:r>
            <a:r>
              <a:rPr lang="it-IT" dirty="0" smtClean="0">
                <a:latin typeface="Book Antiqua" pitchFamily="18" charset="0"/>
              </a:rPr>
              <a:t>, che indica sia la moglie di </a:t>
            </a:r>
            <a:r>
              <a:rPr lang="it-IT" dirty="0" err="1" smtClean="0">
                <a:latin typeface="Book Antiqua" pitchFamily="18" charset="0"/>
              </a:rPr>
              <a:t>Zaccheo</a:t>
            </a:r>
            <a:r>
              <a:rPr lang="it-IT" dirty="0" smtClean="0">
                <a:latin typeface="Book Antiqua" pitchFamily="18" charset="0"/>
              </a:rPr>
              <a:t>, ma, soprattutto, è l'immagine della Chiesa sposa di Cristo. La donna è vestita di bianco, segno della veste battesimale, e coperta da un mantello arancione che rimanda alle nozze. Il manto rosso di Cristo, che emerge dal pozzo-fonte battesimale, raggiunge la donna e la avvolge indicando la sua chiamata e missione: essere serva sull'esempio dello Sposo (</a:t>
            </a:r>
            <a:r>
              <a:rPr lang="it-IT" dirty="0" err="1" smtClean="0">
                <a:latin typeface="Book Antiqua" pitchFamily="18" charset="0"/>
              </a:rPr>
              <a:t>Gv</a:t>
            </a:r>
            <a:r>
              <a:rPr lang="it-IT" dirty="0" smtClean="0">
                <a:latin typeface="Book Antiqua" pitchFamily="18" charset="0"/>
              </a:rPr>
              <a:t> 13, 1-17) e grembo capace di custodire e far crescere in sé l'amore divino per donarlo all'umanità intera assetata di vita autentica.</a:t>
            </a:r>
          </a:p>
          <a:p>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04664"/>
            <a:ext cx="6840760" cy="1296144"/>
          </a:xfrm>
        </p:spPr>
        <p:txBody>
          <a:bodyPr>
            <a:normAutofit fontScale="90000"/>
          </a:bodyPr>
          <a:lstStyle/>
          <a:p>
            <a:pPr algn="ctr"/>
            <a:r>
              <a:rPr lang="it-IT" sz="2700" b="1" dirty="0" smtClean="0">
                <a:ln w="500">
                  <a:solidFill>
                    <a:srgbClr val="002060"/>
                  </a:solidFill>
                </a:ln>
                <a:solidFill>
                  <a:srgbClr val="FFC000"/>
                </a:solidFill>
                <a:latin typeface="Book Antiqua" pitchFamily="18" charset="0"/>
              </a:rPr>
              <a:t>I segni della presenza del Risorto nella comunità</a:t>
            </a:r>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endParaRPr lang="it-IT"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p:txBody>
          <a:bodyPr>
            <a:normAutofit fontScale="92500" lnSpcReduction="10000"/>
          </a:bodyPr>
          <a:lstStyle/>
          <a:p>
            <a:pPr>
              <a:buNone/>
            </a:pPr>
            <a:r>
              <a:rPr lang="it-IT" dirty="0" smtClean="0"/>
              <a:t> </a:t>
            </a:r>
          </a:p>
          <a:p>
            <a:pPr algn="just"/>
            <a:r>
              <a:rPr lang="it-IT" sz="1900" dirty="0" smtClean="0">
                <a:latin typeface="Book Antiqua" pitchFamily="18" charset="0"/>
              </a:rPr>
              <a:t>Nella </a:t>
            </a:r>
            <a:r>
              <a:rPr lang="it-IT" sz="1900" i="1" dirty="0" smtClean="0">
                <a:latin typeface="Book Antiqua" pitchFamily="18" charset="0"/>
              </a:rPr>
              <a:t>Scena della casa</a:t>
            </a:r>
            <a:r>
              <a:rPr lang="it-IT" sz="1900" dirty="0" smtClean="0">
                <a:latin typeface="Book Antiqua" pitchFamily="18" charset="0"/>
              </a:rPr>
              <a:t> la presenza del Cristo risorto è data da quattro elementi: le specie eucaristiche, la Parola, il cero pasquale, il manto rosso. È il Risorto stesso che con la mano sinistra invita lo spettatore a guardare ai diversi luoghi in cui egli si rende presente all'interno della sua comunità.</a:t>
            </a:r>
          </a:p>
          <a:p>
            <a:pPr algn="just"/>
            <a:r>
              <a:rPr lang="it-IT" sz="1900" dirty="0" smtClean="0">
                <a:latin typeface="Book Antiqua" pitchFamily="18" charset="0"/>
              </a:rPr>
              <a:t>Il </a:t>
            </a:r>
            <a:r>
              <a:rPr lang="it-IT" sz="1900" b="1" dirty="0" smtClean="0">
                <a:latin typeface="Book Antiqua" pitchFamily="18" charset="0"/>
              </a:rPr>
              <a:t>libro sacro</a:t>
            </a:r>
            <a:r>
              <a:rPr lang="it-IT" sz="1900" dirty="0" smtClean="0">
                <a:latin typeface="Book Antiqua" pitchFamily="18" charset="0"/>
              </a:rPr>
              <a:t> non rappresenta la sola Sacra Scrittura, ma è la Parola, Cristo stesso, segno di tutto il mistero del Verbo incarnato e autentica Parola di Dio. La </a:t>
            </a:r>
            <a:r>
              <a:rPr lang="it-IT" sz="1900" b="1" dirty="0" smtClean="0">
                <a:latin typeface="Book Antiqua" pitchFamily="18" charset="0"/>
              </a:rPr>
              <a:t>citazione evangelica</a:t>
            </a:r>
            <a:r>
              <a:rPr lang="it-IT" sz="1900" dirty="0" smtClean="0">
                <a:latin typeface="Book Antiqua" pitchFamily="18" charset="0"/>
              </a:rPr>
              <a:t> di </a:t>
            </a:r>
            <a:r>
              <a:rPr lang="it-IT" sz="1900" dirty="0" err="1" smtClean="0">
                <a:latin typeface="Book Antiqua" pitchFamily="18" charset="0"/>
              </a:rPr>
              <a:t>Gv</a:t>
            </a:r>
            <a:r>
              <a:rPr lang="it-IT" sz="1900" dirty="0" smtClean="0">
                <a:latin typeface="Book Antiqua" pitchFamily="18" charset="0"/>
              </a:rPr>
              <a:t> 11,25 «Io sono la risurrezione e la vita»  indica che Gesù Cristo è egli stesso la risurrezione e la vita che si offre agli uomini i quali, credendo in Lui, anche se morti fisicamente, perverranno alla vita eterna. La morte biologica è vinta dalla vita dall'alto che è generata dallo Spirito Santo. Pertanto, chiunque attraverso la fede in Cristo Gesù riceve il dono di questa vita eterna non verrà scalfito neppure dalla perdizione definitiva. Il credente diviene, per mezzo di Gesù, un “vivente” che porta in sé il germe della vita eterna.</a:t>
            </a:r>
          </a:p>
          <a:p>
            <a:pPr algn="just">
              <a:buNone/>
            </a:pPr>
            <a:endParaRPr lang="it-IT" dirty="0" smtClean="0">
              <a:latin typeface="Book Antiqua" pitchFamily="18" charset="0"/>
            </a:endParaRP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7239000" cy="5403000"/>
          </a:xfrm>
        </p:spPr>
        <p:txBody>
          <a:bodyPr>
            <a:normAutofit/>
          </a:bodyPr>
          <a:lstStyle/>
          <a:p>
            <a:pPr>
              <a:buNone/>
            </a:pPr>
            <a:endParaRPr lang="it-IT" dirty="0" smtClean="0"/>
          </a:p>
          <a:p>
            <a:pPr algn="just"/>
            <a:r>
              <a:rPr lang="it-IT" sz="1800" dirty="0" smtClean="0">
                <a:latin typeface="Book Antiqua" pitchFamily="18" charset="0"/>
              </a:rPr>
              <a:t>Sopra il libro della Parola c'è la </a:t>
            </a:r>
            <a:r>
              <a:rPr lang="it-IT" sz="1800" b="1" dirty="0" smtClean="0">
                <a:latin typeface="Book Antiqua" pitchFamily="18" charset="0"/>
              </a:rPr>
              <a:t>tavola con il pane e il vino</a:t>
            </a:r>
            <a:r>
              <a:rPr lang="it-IT" sz="1800" dirty="0" smtClean="0">
                <a:latin typeface="Book Antiqua" pitchFamily="18" charset="0"/>
              </a:rPr>
              <a:t>. È chiaro il rimando alla presenza sacramentale del Cristo glorioso che, nelle specie eucaristiche del pane e del vino, vero Corpo e vero Sangue, continua ad offrirsi all'umanità.</a:t>
            </a:r>
          </a:p>
          <a:p>
            <a:pPr algn="just">
              <a:buNone/>
            </a:pPr>
            <a:endParaRPr lang="it-IT" sz="1800" dirty="0" smtClean="0">
              <a:latin typeface="Book Antiqua" pitchFamily="18" charset="0"/>
            </a:endParaRPr>
          </a:p>
          <a:p>
            <a:pPr algn="just"/>
            <a:r>
              <a:rPr lang="it-IT" sz="1800" dirty="0" smtClean="0">
                <a:latin typeface="Book Antiqua" pitchFamily="18" charset="0"/>
              </a:rPr>
              <a:t>Il </a:t>
            </a:r>
            <a:r>
              <a:rPr lang="it-IT" sz="1800" b="1" dirty="0" smtClean="0">
                <a:latin typeface="Book Antiqua" pitchFamily="18" charset="0"/>
              </a:rPr>
              <a:t>cero pasquale</a:t>
            </a:r>
            <a:r>
              <a:rPr lang="it-IT" sz="1800" dirty="0" smtClean="0">
                <a:latin typeface="Book Antiqua" pitchFamily="18" charset="0"/>
              </a:rPr>
              <a:t> è il segno del Cristo risorto che sta in mezzo ai suoi (</a:t>
            </a:r>
            <a:r>
              <a:rPr lang="it-IT" sz="1800" dirty="0" err="1" smtClean="0">
                <a:latin typeface="Book Antiqua" pitchFamily="18" charset="0"/>
              </a:rPr>
              <a:t>cf</a:t>
            </a:r>
            <a:r>
              <a:rPr lang="it-IT" sz="1800" dirty="0" smtClean="0">
                <a:latin typeface="Book Antiqua" pitchFamily="18" charset="0"/>
              </a:rPr>
              <a:t>. </a:t>
            </a:r>
            <a:r>
              <a:rPr lang="it-IT" sz="1800" dirty="0" err="1" smtClean="0">
                <a:latin typeface="Book Antiqua" pitchFamily="18" charset="0"/>
              </a:rPr>
              <a:t>Gv</a:t>
            </a:r>
            <a:r>
              <a:rPr lang="it-IT" sz="1800" dirty="0" smtClean="0">
                <a:latin typeface="Book Antiqua" pitchFamily="18" charset="0"/>
              </a:rPr>
              <a:t> 20,19.26; Mt 28,20) e, insieme, immagine della Parola che squarcia le tenebre e illumina i passi dei suoi fedeli (2Sam 22,29; </a:t>
            </a:r>
            <a:r>
              <a:rPr lang="it-IT" sz="1800" dirty="0" err="1" smtClean="0">
                <a:latin typeface="Book Antiqua" pitchFamily="18" charset="0"/>
              </a:rPr>
              <a:t>Sal</a:t>
            </a:r>
            <a:r>
              <a:rPr lang="it-IT" sz="1800" dirty="0" smtClean="0">
                <a:latin typeface="Book Antiqua" pitchFamily="18" charset="0"/>
              </a:rPr>
              <a:t> 119,105).</a:t>
            </a:r>
          </a:p>
          <a:p>
            <a:pPr algn="just">
              <a:buNone/>
            </a:pPr>
            <a:endParaRPr lang="it-IT" sz="1800" dirty="0" smtClean="0">
              <a:latin typeface="Book Antiqua" pitchFamily="18" charset="0"/>
            </a:endParaRPr>
          </a:p>
          <a:p>
            <a:pPr algn="just"/>
            <a:r>
              <a:rPr lang="it-IT" sz="1800" dirty="0" smtClean="0">
                <a:latin typeface="Book Antiqua" pitchFamily="18" charset="0"/>
              </a:rPr>
              <a:t>Infine il </a:t>
            </a:r>
            <a:r>
              <a:rPr lang="it-IT" sz="1800" b="1" dirty="0" smtClean="0">
                <a:latin typeface="Book Antiqua" pitchFamily="18" charset="0"/>
              </a:rPr>
              <a:t>manto rosso</a:t>
            </a:r>
            <a:r>
              <a:rPr lang="it-IT" sz="1800" dirty="0" smtClean="0">
                <a:latin typeface="Book Antiqua" pitchFamily="18" charset="0"/>
              </a:rPr>
              <a:t>, che attraversa tutta la </a:t>
            </a:r>
            <a:r>
              <a:rPr lang="it-IT" sz="1800" i="1" dirty="0" smtClean="0">
                <a:latin typeface="Book Antiqua" pitchFamily="18" charset="0"/>
              </a:rPr>
              <a:t>Scena della Casa,</a:t>
            </a:r>
            <a:r>
              <a:rPr lang="it-IT" sz="1800" dirty="0" smtClean="0">
                <a:latin typeface="Book Antiqua" pitchFamily="18" charset="0"/>
              </a:rPr>
              <a:t> è immagine della presenza del Risorto nella sua Chiesa, assicurata per mezzo dello Spirito Santo. L'amore ricordato dal colore rosso è anche l'invito rivolto dal Signore alla </a:t>
            </a:r>
            <a:r>
              <a:rPr lang="it-IT" sz="1800" dirty="0" err="1" smtClean="0">
                <a:latin typeface="Book Antiqua" pitchFamily="18" charset="0"/>
              </a:rPr>
              <a:t>comunita</a:t>
            </a:r>
            <a:r>
              <a:rPr lang="it-IT" sz="1800" dirty="0" smtClean="0">
                <a:latin typeface="Book Antiqua" pitchFamily="18" charset="0"/>
              </a:rPr>
              <a:t> cristiana a vivere il comandamento dell'amore (</a:t>
            </a:r>
            <a:r>
              <a:rPr lang="it-IT" sz="1800" dirty="0" err="1" smtClean="0">
                <a:latin typeface="Book Antiqua" pitchFamily="18" charset="0"/>
              </a:rPr>
              <a:t>Gv</a:t>
            </a:r>
            <a:r>
              <a:rPr lang="it-IT" sz="1800" dirty="0" smtClean="0">
                <a:latin typeface="Book Antiqua" pitchFamily="18" charset="0"/>
              </a:rPr>
              <a:t> 13,34-35).</a:t>
            </a:r>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7239000" cy="1143000"/>
          </a:xfrm>
        </p:spPr>
        <p:txBody>
          <a:bodyPr>
            <a:normAutofit fontScale="90000"/>
          </a:bodyPr>
          <a:lstStyle/>
          <a:p>
            <a:pPr algn="ctr"/>
            <a:r>
              <a:rPr lang="it-IT" i="1" dirty="0" smtClean="0">
                <a:ln w="500">
                  <a:solidFill>
                    <a:srgbClr val="002060"/>
                  </a:solidFill>
                </a:ln>
                <a:solidFill>
                  <a:schemeClr val="accent1">
                    <a:lumMod val="60000"/>
                    <a:lumOff val="40000"/>
                  </a:schemeClr>
                </a:solidFill>
              </a:rPr>
              <a:t/>
            </a:r>
            <a:br>
              <a:rPr lang="it-IT" i="1" dirty="0" smtClean="0">
                <a:ln w="500">
                  <a:solidFill>
                    <a:srgbClr val="002060"/>
                  </a:solidFill>
                </a:ln>
                <a:solidFill>
                  <a:schemeClr val="accent1">
                    <a:lumMod val="60000"/>
                    <a:lumOff val="40000"/>
                  </a:schemeClr>
                </a:solidFill>
              </a:rPr>
            </a:br>
            <a:r>
              <a:rPr lang="it-IT" i="1" dirty="0" smtClean="0">
                <a:ln w="500">
                  <a:solidFill>
                    <a:srgbClr val="002060"/>
                  </a:solidFill>
                </a:ln>
                <a:solidFill>
                  <a:schemeClr val="accent1">
                    <a:lumMod val="60000"/>
                    <a:lumOff val="40000"/>
                  </a:schemeClr>
                </a:solidFill>
              </a:rPr>
              <a:t/>
            </a:r>
            <a:br>
              <a:rPr lang="it-IT" i="1" dirty="0" smtClean="0">
                <a:ln w="500">
                  <a:solidFill>
                    <a:srgbClr val="002060"/>
                  </a:solidFill>
                </a:ln>
                <a:solidFill>
                  <a:schemeClr val="accent1">
                    <a:lumMod val="60000"/>
                    <a:lumOff val="40000"/>
                  </a:schemeClr>
                </a:solidFill>
              </a:rPr>
            </a:br>
            <a:r>
              <a:rPr lang="it-IT" sz="2700" b="1" dirty="0" smtClean="0">
                <a:ln w="500">
                  <a:solidFill>
                    <a:srgbClr val="002060"/>
                  </a:solidFill>
                </a:ln>
                <a:solidFill>
                  <a:srgbClr val="FFC000"/>
                </a:solidFill>
                <a:latin typeface="Book Antiqua" pitchFamily="18" charset="0"/>
              </a:rPr>
              <a:t>Le  tre  scelte  preferenziali  della Visita  pastorale: </a:t>
            </a:r>
            <a:br>
              <a:rPr lang="it-IT" sz="2700" b="1" dirty="0" smtClean="0">
                <a:ln w="500">
                  <a:solidFill>
                    <a:srgbClr val="002060"/>
                  </a:solidFill>
                </a:ln>
                <a:solidFill>
                  <a:srgbClr val="FFC000"/>
                </a:solidFill>
                <a:latin typeface="Book Antiqua" pitchFamily="18" charset="0"/>
              </a:rPr>
            </a:br>
            <a:r>
              <a:rPr lang="it-IT" sz="2700" b="1" dirty="0" smtClean="0">
                <a:ln w="500">
                  <a:solidFill>
                    <a:srgbClr val="002060"/>
                  </a:solidFill>
                </a:ln>
                <a:solidFill>
                  <a:srgbClr val="FFC000"/>
                </a:solidFill>
                <a:latin typeface="Book Antiqua" pitchFamily="18" charset="0"/>
              </a:rPr>
              <a:t>la  famiglia,  i  poveri,  i  giovani</a:t>
            </a:r>
            <a:r>
              <a:rPr lang="it-IT" sz="2700" dirty="0" smtClean="0">
                <a:ln w="500">
                  <a:solidFill>
                    <a:srgbClr val="002060"/>
                  </a:solidFill>
                </a:ln>
                <a:solidFill>
                  <a:schemeClr val="accent1">
                    <a:lumMod val="60000"/>
                    <a:lumOff val="40000"/>
                  </a:schemeClr>
                </a:solidFill>
                <a:latin typeface="Book Antiqua" pitchFamily="18" charset="0"/>
              </a:rPr>
              <a:t/>
            </a:r>
            <a:br>
              <a:rPr lang="it-IT" sz="2700" dirty="0" smtClean="0">
                <a:ln w="500">
                  <a:solidFill>
                    <a:srgbClr val="002060"/>
                  </a:solidFill>
                </a:ln>
                <a:solidFill>
                  <a:schemeClr val="accent1">
                    <a:lumMod val="60000"/>
                    <a:lumOff val="40000"/>
                  </a:schemeClr>
                </a:solidFill>
                <a:latin typeface="Book Antiqua" pitchFamily="18" charset="0"/>
              </a:rPr>
            </a:br>
            <a:endParaRPr lang="it-IT" sz="2700"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p:txBody>
          <a:bodyPr>
            <a:normAutofit fontScale="32500" lnSpcReduction="20000"/>
          </a:bodyPr>
          <a:lstStyle/>
          <a:p>
            <a:pPr>
              <a:buNone/>
            </a:pPr>
            <a:endParaRPr lang="it-IT" dirty="0" smtClean="0"/>
          </a:p>
          <a:p>
            <a:pPr algn="just"/>
            <a:r>
              <a:rPr lang="it-IT" sz="4900" dirty="0" smtClean="0">
                <a:latin typeface="Book Antiqua" pitchFamily="18" charset="0"/>
              </a:rPr>
              <a:t>Nella Lettera per la Visita pastorale il Vescovo Giuseppe ha sottolineato che, durante la sua visita, una particolare attenzione verrà </a:t>
            </a:r>
            <a:r>
              <a:rPr lang="it-IT" sz="4900" dirty="0" err="1" smtClean="0">
                <a:latin typeface="Book Antiqua" pitchFamily="18" charset="0"/>
              </a:rPr>
              <a:t>rivoltà</a:t>
            </a:r>
            <a:r>
              <a:rPr lang="it-IT" sz="4900" dirty="0" smtClean="0">
                <a:latin typeface="Book Antiqua" pitchFamily="18" charset="0"/>
              </a:rPr>
              <a:t> alle famiglie, ai poveri e ai giovani. Aspetti, questi, che si ritrovano nell'immagine biblica rispettivamente nelle figure della donna con il bambino, del povero che mendica ai piedi della donna e dei due giovani che suonano e danzano.</a:t>
            </a:r>
          </a:p>
          <a:p>
            <a:pPr algn="just">
              <a:buNone/>
            </a:pPr>
            <a:endParaRPr lang="it-IT" sz="4900" dirty="0" smtClean="0">
              <a:latin typeface="Book Antiqua" pitchFamily="18" charset="0"/>
            </a:endParaRPr>
          </a:p>
          <a:p>
            <a:pPr algn="just"/>
            <a:r>
              <a:rPr lang="it-IT" sz="4900" dirty="0" smtClean="0">
                <a:latin typeface="Book Antiqua" pitchFamily="18" charset="0"/>
              </a:rPr>
              <a:t>Il primo anno della Visita pastorale vedrà l'attenzione rivolta particolarmente alla </a:t>
            </a:r>
            <a:r>
              <a:rPr lang="it-IT" sz="4900" b="1" dirty="0" smtClean="0">
                <a:latin typeface="Book Antiqua" pitchFamily="18" charset="0"/>
              </a:rPr>
              <a:t>famiglia</a:t>
            </a:r>
            <a:r>
              <a:rPr lang="it-IT" sz="4900" dirty="0" smtClean="0">
                <a:latin typeface="Book Antiqua" pitchFamily="18" charset="0"/>
              </a:rPr>
              <a:t>. Nella scena biblica la donna e il bambino richiamano alla famiglia di </a:t>
            </a:r>
            <a:r>
              <a:rPr lang="it-IT" sz="4900" dirty="0" err="1" smtClean="0">
                <a:latin typeface="Book Antiqua" pitchFamily="18" charset="0"/>
              </a:rPr>
              <a:t>Zaccheo</a:t>
            </a:r>
            <a:r>
              <a:rPr lang="it-IT" sz="4900" dirty="0" smtClean="0">
                <a:latin typeface="Book Antiqua" pitchFamily="18" charset="0"/>
              </a:rPr>
              <a:t> come anche alla Chiesa. Vi si possono scorgere due rimandi: il primo è a ciascun nucleo familiare che quotidianamente il Signore desidera visitare e incontrare; il secondo è alle comunità diocesane che verranno incontrate dal Vescovo nella sua visita. Una sottolineatura è data dalla figura del bambino che scosta il velo della madre per poter contemplare il Signore sia nella scena dell'incontro con </a:t>
            </a:r>
            <a:r>
              <a:rPr lang="it-IT" sz="4900" dirty="0" err="1" smtClean="0">
                <a:latin typeface="Book Antiqua" pitchFamily="18" charset="0"/>
              </a:rPr>
              <a:t>Zaccheo</a:t>
            </a:r>
            <a:r>
              <a:rPr lang="it-IT" sz="4900" dirty="0" smtClean="0">
                <a:latin typeface="Book Antiqua" pitchFamily="18" charset="0"/>
              </a:rPr>
              <a:t>, sia nella sua presenza sacramentale nelle specie eucaristiche. Gesù ha esortato i discepoli a lasciare che i bambini si accostino a lui e li ha indicati come modello per il credente che aspira al Regno dei cieli, non a causa della loro innocenza o purezza, ma in virtù della condizione di dipendenza in cui si trovano e da cui derivano accoglienza e fiducia (Mt 19,13-15; Mt 18,1-5).</a:t>
            </a:r>
          </a:p>
          <a:p>
            <a:endParaRPr lang="it-IT" dirty="0">
              <a:latin typeface="Book Antiq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764704"/>
            <a:ext cx="7704856" cy="5111080"/>
          </a:xfrm>
        </p:spPr>
        <p:txBody>
          <a:bodyPr>
            <a:normAutofit lnSpcReduction="10000"/>
          </a:bodyPr>
          <a:lstStyle/>
          <a:p>
            <a:pPr algn="just"/>
            <a:r>
              <a:rPr lang="it-IT" sz="1800" dirty="0" smtClean="0">
                <a:latin typeface="Book Antiqua" pitchFamily="18" charset="0"/>
              </a:rPr>
              <a:t>Il secondo anno sarà focalizzato sull'attenzione ai </a:t>
            </a:r>
            <a:r>
              <a:rPr lang="it-IT" sz="1800" b="1" dirty="0" smtClean="0">
                <a:latin typeface="Book Antiqua" pitchFamily="18" charset="0"/>
              </a:rPr>
              <a:t>poveri</a:t>
            </a:r>
            <a:r>
              <a:rPr lang="it-IT" sz="1800" dirty="0" smtClean="0">
                <a:latin typeface="Book Antiqua" pitchFamily="18" charset="0"/>
              </a:rPr>
              <a:t>. La figura del mendicante presso il pozzo si rivolge alla donna con le braccia tese in attesa di qualcosa. È così un'esigenza e un'urgenza sempre attuale quella che interpella la Chiesa a chinarsi e a tendere la mano verso colui che è nel bisogno. Le povertà, sintetizzate dal colore bruno del mantello, che pure sono molteplici (materiali, umane, culturali, spirituali) si riassumono tutte come povertà legate all'amore, primo e più radicato e profondo bisogno dell'uomo.</a:t>
            </a:r>
          </a:p>
          <a:p>
            <a:pPr algn="just"/>
            <a:endParaRPr lang="it-IT" sz="1800" dirty="0" smtClean="0">
              <a:latin typeface="Book Antiqua" pitchFamily="18" charset="0"/>
            </a:endParaRPr>
          </a:p>
          <a:p>
            <a:pPr algn="just"/>
            <a:r>
              <a:rPr lang="it-IT" sz="1800" dirty="0" smtClean="0">
                <a:latin typeface="Book Antiqua" pitchFamily="18" charset="0"/>
              </a:rPr>
              <a:t>Infine, il terzo anno della Visita pastorale si muoverà sulla scelta preferenziale dei </a:t>
            </a:r>
            <a:r>
              <a:rPr lang="it-IT" sz="1800" b="1" dirty="0" smtClean="0">
                <a:latin typeface="Book Antiqua" pitchFamily="18" charset="0"/>
              </a:rPr>
              <a:t>giovani</a:t>
            </a:r>
            <a:r>
              <a:rPr lang="it-IT" sz="1800" dirty="0" smtClean="0">
                <a:latin typeface="Book Antiqua" pitchFamily="18" charset="0"/>
              </a:rPr>
              <a:t>. Nell'immagine un ragazzo e una ragazza cantano, suonano e danzano in segno di lode, gratitudine e gioia. I loro mantelli verdi indicano la rigenerazione e sono un chiaro rimando alla fresca vitalità data dalla loro età. Una vitalità che è briosa come l'aria di primavera e che è un dono di Dio attraverso il quale Egli continua ad interpellare la sua Chiesa e l'intera comunità umana </a:t>
            </a:r>
            <a:r>
              <a:rPr lang="it-IT" sz="1800" dirty="0" err="1" smtClean="0">
                <a:latin typeface="Book Antiqua" pitchFamily="18" charset="0"/>
              </a:rPr>
              <a:t>affinchè</a:t>
            </a:r>
            <a:r>
              <a:rPr lang="it-IT" sz="1800" dirty="0" smtClean="0">
                <a:latin typeface="Book Antiqua" pitchFamily="18" charset="0"/>
              </a:rPr>
              <a:t> si apra ad un ascolto rinnovato e sempre più autentico della sua Parola</a:t>
            </a:r>
            <a:r>
              <a:rPr lang="it-IT" sz="1800" dirty="0" smtClean="0">
                <a:latin typeface="Book Antiqua" pitchFamily="18" charset="0"/>
              </a:rPr>
              <a:t>.</a:t>
            </a:r>
          </a:p>
          <a:p>
            <a:pPr algn="just"/>
            <a:endParaRPr lang="it-IT" sz="1800" dirty="0" smtClean="0">
              <a:latin typeface="Book Antiqua" pitchFamily="18" charset="0"/>
            </a:endParaRPr>
          </a:p>
          <a:p>
            <a:pPr>
              <a:buNone/>
            </a:pPr>
            <a:r>
              <a:rPr lang="it-IT" sz="1800" dirty="0" smtClean="0"/>
              <a:t>							</a:t>
            </a:r>
            <a:r>
              <a:rPr lang="it-IT" sz="1800" dirty="0" err="1" smtClean="0"/>
              <a:t>Cristian</a:t>
            </a:r>
            <a:r>
              <a:rPr lang="it-IT" sz="1800" dirty="0" smtClean="0"/>
              <a:t> Del Col</a:t>
            </a:r>
            <a:endParaRPr lang="it-IT" sz="1800" dirty="0" smtClean="0"/>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04664"/>
            <a:ext cx="7704856" cy="1656184"/>
          </a:xfrm>
        </p:spPr>
        <p:txBody>
          <a:bodyPr>
            <a:noAutofit/>
          </a:bodyPr>
          <a:lstStyle/>
          <a:p>
            <a:pPr algn="ct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b="1" dirty="0" smtClean="0">
                <a:solidFill>
                  <a:srgbClr val="FF0000"/>
                </a:solidFill>
                <a:latin typeface="Book Antiqua" pitchFamily="18" charset="0"/>
              </a:rPr>
              <a:t/>
            </a:r>
            <a:br>
              <a:rPr lang="it-IT" sz="1800" b="1" dirty="0" smtClean="0">
                <a:solidFill>
                  <a:srgbClr val="FF0000"/>
                </a:solidFill>
                <a:latin typeface="Book Antiqua" pitchFamily="18" charset="0"/>
              </a:rPr>
            </a:br>
            <a:r>
              <a:rPr lang="it-IT" sz="1800" dirty="0" smtClean="0">
                <a:ln w="500">
                  <a:solidFill>
                    <a:srgbClr val="002060"/>
                  </a:solidFill>
                </a:ln>
                <a:solidFill>
                  <a:srgbClr val="FFC000"/>
                </a:solidFill>
                <a:latin typeface="Book Antiqua" pitchFamily="18" charset="0"/>
              </a:rPr>
              <a:t>L'immagine biblica, che accompagna la visita pastorale per il triennio 2017-2020, rappresenta l'incontro tra Gesù e </a:t>
            </a:r>
            <a:r>
              <a:rPr lang="it-IT" sz="1800" dirty="0" err="1" smtClean="0">
                <a:ln w="500">
                  <a:solidFill>
                    <a:srgbClr val="002060"/>
                  </a:solidFill>
                </a:ln>
                <a:solidFill>
                  <a:srgbClr val="FFC000"/>
                </a:solidFill>
                <a:latin typeface="Book Antiqua" pitchFamily="18" charset="0"/>
              </a:rPr>
              <a:t>Zaccheo</a:t>
            </a:r>
            <a:r>
              <a:rPr lang="it-IT" sz="1800" dirty="0" smtClean="0">
                <a:ln w="500">
                  <a:solidFill>
                    <a:srgbClr val="002060"/>
                  </a:solidFill>
                </a:ln>
                <a:solidFill>
                  <a:srgbClr val="FFC000"/>
                </a:solidFill>
                <a:latin typeface="Book Antiqua" pitchFamily="18" charset="0"/>
              </a:rPr>
              <a:t> </a:t>
            </a:r>
            <a:br>
              <a:rPr lang="it-IT" sz="1800" dirty="0" smtClean="0">
                <a:ln w="500">
                  <a:solidFill>
                    <a:srgbClr val="002060"/>
                  </a:solidFill>
                </a:ln>
                <a:solidFill>
                  <a:srgbClr val="FFC000"/>
                </a:solidFill>
                <a:latin typeface="Book Antiqua" pitchFamily="18" charset="0"/>
              </a:rPr>
            </a:br>
            <a:r>
              <a:rPr lang="it-IT" sz="1800" dirty="0" smtClean="0">
                <a:ln w="500">
                  <a:solidFill>
                    <a:srgbClr val="002060"/>
                  </a:solidFill>
                </a:ln>
                <a:solidFill>
                  <a:srgbClr val="FFC000"/>
                </a:solidFill>
                <a:latin typeface="Book Antiqua" pitchFamily="18" charset="0"/>
              </a:rPr>
              <a:t>e focalizza l'attenzione sull'istanza che il Signore rivolge al capo dei pubblicani: </a:t>
            </a:r>
            <a:br>
              <a:rPr lang="it-IT" sz="1800" dirty="0" smtClean="0">
                <a:ln w="500">
                  <a:solidFill>
                    <a:srgbClr val="002060"/>
                  </a:solidFill>
                </a:ln>
                <a:solidFill>
                  <a:srgbClr val="FFC000"/>
                </a:solidFill>
                <a:latin typeface="Book Antiqua" pitchFamily="18" charset="0"/>
              </a:rPr>
            </a:br>
            <a:r>
              <a:rPr lang="it-IT" sz="1800" dirty="0" smtClean="0">
                <a:ln w="500">
                  <a:solidFill>
                    <a:srgbClr val="002060"/>
                  </a:solidFill>
                </a:ln>
                <a:solidFill>
                  <a:srgbClr val="FFC000"/>
                </a:solidFill>
                <a:latin typeface="Book Antiqua" pitchFamily="18" charset="0"/>
              </a:rPr>
              <a:t>«Oggi devo fermarmi a casa tua» (</a:t>
            </a:r>
            <a:r>
              <a:rPr lang="it-IT" sz="1800" dirty="0" err="1" smtClean="0">
                <a:ln w="500">
                  <a:solidFill>
                    <a:srgbClr val="002060"/>
                  </a:solidFill>
                </a:ln>
                <a:solidFill>
                  <a:srgbClr val="FFC000"/>
                </a:solidFill>
                <a:latin typeface="Book Antiqua" pitchFamily="18" charset="0"/>
              </a:rPr>
              <a:t>Lc</a:t>
            </a:r>
            <a:r>
              <a:rPr lang="it-IT" sz="1800" dirty="0" smtClean="0">
                <a:ln w="500">
                  <a:solidFill>
                    <a:srgbClr val="002060"/>
                  </a:solidFill>
                </a:ln>
                <a:solidFill>
                  <a:srgbClr val="FFC000"/>
                </a:solidFill>
                <a:latin typeface="Book Antiqua" pitchFamily="18" charset="0"/>
              </a:rPr>
              <a:t> 19,5).</a:t>
            </a:r>
            <a:r>
              <a:rPr lang="it-IT" sz="1800" dirty="0" smtClean="0">
                <a:solidFill>
                  <a:srgbClr val="FFC000"/>
                </a:solidFill>
                <a:latin typeface="Book Antiqua" pitchFamily="18" charset="0"/>
              </a:rPr>
              <a:t/>
            </a:r>
            <a:br>
              <a:rPr lang="it-IT" sz="1800" dirty="0" smtClean="0">
                <a:solidFill>
                  <a:srgbClr val="FFC000"/>
                </a:solidFill>
                <a:latin typeface="Book Antiqua" pitchFamily="18" charset="0"/>
              </a:rPr>
            </a:br>
            <a:endParaRPr lang="it-IT" sz="1800" dirty="0">
              <a:solidFill>
                <a:srgbClr val="FFC000"/>
              </a:solidFill>
              <a:latin typeface="Book Antiqua" pitchFamily="18" charset="0"/>
            </a:endParaRPr>
          </a:p>
        </p:txBody>
      </p:sp>
      <p:sp>
        <p:nvSpPr>
          <p:cNvPr id="3" name="Segnaposto contenuto 2"/>
          <p:cNvSpPr>
            <a:spLocks noGrp="1"/>
          </p:cNvSpPr>
          <p:nvPr>
            <p:ph idx="1"/>
          </p:nvPr>
        </p:nvSpPr>
        <p:spPr>
          <a:xfrm>
            <a:off x="301752" y="1844824"/>
            <a:ext cx="7798640" cy="4254224"/>
          </a:xfrm>
        </p:spPr>
        <p:txBody>
          <a:bodyPr>
            <a:normAutofit fontScale="70000" lnSpcReduction="20000"/>
          </a:bodyPr>
          <a:lstStyle/>
          <a:p>
            <a:endParaRPr lang="it-IT" dirty="0" smtClean="0"/>
          </a:p>
          <a:p>
            <a:pPr algn="just"/>
            <a:r>
              <a:rPr lang="it-IT" dirty="0" smtClean="0">
                <a:latin typeface="Book Antiqua" pitchFamily="18" charset="0"/>
              </a:rPr>
              <a:t>Si palesa così per Gesù una necessità intensa e primaria: incontrare </a:t>
            </a:r>
            <a:r>
              <a:rPr lang="it-IT" dirty="0" err="1" smtClean="0">
                <a:latin typeface="Book Antiqua" pitchFamily="18" charset="0"/>
              </a:rPr>
              <a:t>Zaccheo</a:t>
            </a:r>
            <a:r>
              <a:rPr lang="it-IT" dirty="0" smtClean="0">
                <a:latin typeface="Book Antiqua" pitchFamily="18" charset="0"/>
              </a:rPr>
              <a:t>, raggiungerlo lì dove egli si trova e ricondurlo a casa, luogo che profuma di cose semplici e autentiche, di persone care e legami, di quotidianità e di salvezza. La casa, che il Maestro consacra luogo dove prendere dimora, è lo spazio familiare dove l'oggi di Dio irrompe con la sua bellezza e radicalità per vivere la compagnia degli uomini. </a:t>
            </a:r>
          </a:p>
          <a:p>
            <a:pPr>
              <a:buNone/>
            </a:pPr>
            <a:r>
              <a:rPr lang="it-IT" dirty="0" smtClean="0">
                <a:latin typeface="Book Antiqua" pitchFamily="18" charset="0"/>
              </a:rPr>
              <a:t> </a:t>
            </a:r>
          </a:p>
          <a:p>
            <a:pPr algn="just"/>
            <a:r>
              <a:rPr lang="it-IT" dirty="0" smtClean="0">
                <a:latin typeface="Book Antiqua" pitchFamily="18" charset="0"/>
              </a:rPr>
              <a:t>Il presente lavoro si propone come semplice strumento a servizio di coloro che, accostandosi all'immagine biblica di </a:t>
            </a:r>
            <a:r>
              <a:rPr lang="it-IT" dirty="0" err="1" smtClean="0">
                <a:latin typeface="Book Antiqua" pitchFamily="18" charset="0"/>
              </a:rPr>
              <a:t>Lc</a:t>
            </a:r>
            <a:r>
              <a:rPr lang="it-IT" dirty="0" smtClean="0">
                <a:latin typeface="Book Antiqua" pitchFamily="18" charset="0"/>
              </a:rPr>
              <a:t> 19, desiderano imparare a conoscerla e a viverla come luogo di preghiera. Le linee di lettura che vengono presentate si prefiggono di tracciare i segni essenziali entro cui comprendere il senso dell'immagine. Senso che è, però, chiamato a crescere e arricchirsi di ulteriori comprensioni e significati che emergono nella preghiera autentica guidata dallo Spirito Santo.</a:t>
            </a:r>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76672"/>
            <a:ext cx="7239000" cy="1164744"/>
          </a:xfrm>
        </p:spPr>
        <p:txBody>
          <a:bodyPr>
            <a:normAutofit/>
          </a:bodyPr>
          <a:lstStyle/>
          <a:p>
            <a:r>
              <a:rPr lang="it-IT" sz="2400" b="1" dirty="0" smtClean="0">
                <a:ln w="500">
                  <a:solidFill>
                    <a:srgbClr val="002060"/>
                  </a:solidFill>
                </a:ln>
                <a:solidFill>
                  <a:srgbClr val="FFC000"/>
                </a:solidFill>
                <a:latin typeface="Book Antiqua" pitchFamily="18" charset="0"/>
              </a:rPr>
              <a:t>Primo approccio</a:t>
            </a:r>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endParaRPr lang="it-IT"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a:xfrm>
            <a:off x="251520" y="908720"/>
            <a:ext cx="7848872" cy="5547016"/>
          </a:xfrm>
        </p:spPr>
        <p:txBody>
          <a:bodyPr>
            <a:normAutofit fontScale="25000" lnSpcReduction="20000"/>
          </a:bodyPr>
          <a:lstStyle/>
          <a:p>
            <a:pPr>
              <a:buNone/>
            </a:pPr>
            <a:r>
              <a:rPr lang="it-IT" dirty="0" smtClean="0"/>
              <a:t> </a:t>
            </a:r>
          </a:p>
          <a:p>
            <a:pPr algn="just"/>
            <a:r>
              <a:rPr lang="it-IT" sz="7200" dirty="0" smtClean="0">
                <a:latin typeface="Book Antiqua" pitchFamily="18" charset="0"/>
              </a:rPr>
              <a:t>L'immagine biblica che accompagna la visita pastorale si radica su un semplice e chiaro </a:t>
            </a:r>
            <a:r>
              <a:rPr lang="it-IT" sz="7200" b="1" dirty="0" smtClean="0">
                <a:latin typeface="Book Antiqua" pitchFamily="18" charset="0"/>
              </a:rPr>
              <a:t>presupposto</a:t>
            </a:r>
            <a:r>
              <a:rPr lang="it-IT" sz="7200" dirty="0" smtClean="0">
                <a:latin typeface="Book Antiqua" pitchFamily="18" charset="0"/>
              </a:rPr>
              <a:t>: attualizzare per lo spettatore dei nostri giorni l'evento salvifico narrato dall'evangelista Luca. Infatti, la tavola non rappresenta il solo incontro di Gesù con </a:t>
            </a:r>
            <a:r>
              <a:rPr lang="it-IT" sz="7200" dirty="0" err="1" smtClean="0">
                <a:latin typeface="Book Antiqua" pitchFamily="18" charset="0"/>
              </a:rPr>
              <a:t>Zaccheo</a:t>
            </a:r>
            <a:r>
              <a:rPr lang="it-IT" sz="7200" dirty="0" smtClean="0">
                <a:latin typeface="Book Antiqua" pitchFamily="18" charset="0"/>
              </a:rPr>
              <a:t>, avvenuto all'inizio degli anni 30 del primo secolo, ma offre l'opportunità allo spettatore di udire, risuonare per sé le stesse parole che raggiunsero gli orecchi e il cuore dei </a:t>
            </a:r>
            <a:r>
              <a:rPr lang="it-IT" sz="7200" dirty="0" err="1" smtClean="0">
                <a:latin typeface="Book Antiqua" pitchFamily="18" charset="0"/>
              </a:rPr>
              <a:t>Zaccheo</a:t>
            </a:r>
            <a:r>
              <a:rPr lang="it-IT" sz="7200" dirty="0" smtClean="0">
                <a:latin typeface="Book Antiqua" pitchFamily="18" charset="0"/>
              </a:rPr>
              <a:t>: «Oggi devo fermarmi a casa tua». Detto altrimenti sulla tavola vivono e dialogano tra loro i due piani, quello dell'incontro salvifico tra Gesù e </a:t>
            </a:r>
            <a:r>
              <a:rPr lang="it-IT" sz="7200" dirty="0" err="1" smtClean="0">
                <a:latin typeface="Book Antiqua" pitchFamily="18" charset="0"/>
              </a:rPr>
              <a:t>Zaccheo</a:t>
            </a:r>
            <a:r>
              <a:rPr lang="it-IT" sz="7200" dirty="0" smtClean="0">
                <a:latin typeface="Book Antiqua" pitchFamily="18" charset="0"/>
              </a:rPr>
              <a:t> (tempo di Gesù) e quello dell'incontro salvifico che il Risorto offre oggi a ciascuno di noi (tempo della Chiesa).</a:t>
            </a:r>
          </a:p>
          <a:p>
            <a:endParaRPr lang="it-IT" sz="7200" dirty="0" smtClean="0">
              <a:latin typeface="Book Antiqua" pitchFamily="18" charset="0"/>
            </a:endParaRPr>
          </a:p>
          <a:p>
            <a:pPr algn="just"/>
            <a:r>
              <a:rPr lang="it-IT" sz="7200" dirty="0" smtClean="0">
                <a:latin typeface="Book Antiqua" pitchFamily="18" charset="0"/>
              </a:rPr>
              <a:t>Questo presupposto si rende visibile ed esplicito attraverso </a:t>
            </a:r>
            <a:r>
              <a:rPr lang="it-IT" sz="7200" b="1" dirty="0" smtClean="0">
                <a:latin typeface="Book Antiqua" pitchFamily="18" charset="0"/>
              </a:rPr>
              <a:t>due scelte di carattere iconografico</a:t>
            </a:r>
            <a:r>
              <a:rPr lang="it-IT" sz="7200" dirty="0" smtClean="0">
                <a:latin typeface="Book Antiqua" pitchFamily="18" charset="0"/>
              </a:rPr>
              <a:t>. La prima quella di raffigurare Gesù con i segni della passione, il che permette di individuarlo come il Risorto che ci interpella personalmente all'interno della nostra realtà. La seconda è rappresentata dalla suddivisione della tavola in due grandi scene: quella di sinistra maggiormente tesa a riprodurre l'evento narrato dall'evangelista (</a:t>
            </a:r>
            <a:r>
              <a:rPr lang="it-IT" sz="7200" i="1" dirty="0" smtClean="0">
                <a:latin typeface="Book Antiqua" pitchFamily="18" charset="0"/>
              </a:rPr>
              <a:t>Scena dell'incontro</a:t>
            </a:r>
            <a:r>
              <a:rPr lang="it-IT" sz="7200" dirty="0" smtClean="0">
                <a:latin typeface="Book Antiqua" pitchFamily="18" charset="0"/>
              </a:rPr>
              <a:t>) e quella di destra, dallo spiccato carattere simbolico, che richiama i luoghi teologici dove il Cristo si rende presente all'interno della comunità cristiana (</a:t>
            </a:r>
            <a:r>
              <a:rPr lang="it-IT" sz="7200" i="1" dirty="0" smtClean="0">
                <a:latin typeface="Book Antiqua" pitchFamily="18" charset="0"/>
              </a:rPr>
              <a:t>Scena della casa</a:t>
            </a:r>
            <a:r>
              <a:rPr lang="it-IT" sz="7200" dirty="0" smtClean="0">
                <a:latin typeface="Book Antiqua" pitchFamily="18" charset="0"/>
              </a:rPr>
              <a:t>). Questa bipartizione non elimina comunque il doppio piano di lettura, tempo di Gesù e tempo della Chiesa, che informa tutta la tavola.</a:t>
            </a:r>
          </a:p>
          <a:p>
            <a:endParaRPr lang="it-IT" sz="5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0040"/>
            <a:ext cx="7239000" cy="1380768"/>
          </a:xfrm>
        </p:spPr>
        <p:txBody>
          <a:bodyPr>
            <a:normAutofit/>
          </a:bodyPr>
          <a:lstStyle/>
          <a:p>
            <a:r>
              <a:rPr lang="it-IT" sz="2700" b="1" dirty="0" smtClean="0">
                <a:ln w="500">
                  <a:solidFill>
                    <a:srgbClr val="002060"/>
                  </a:solidFill>
                </a:ln>
                <a:solidFill>
                  <a:srgbClr val="FFC000"/>
                </a:solidFill>
                <a:latin typeface="Book Antiqua" pitchFamily="18" charset="0"/>
              </a:rPr>
              <a:t>Lettura dell’immagine biblica</a:t>
            </a:r>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endParaRPr lang="it-IT"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p:txBody>
          <a:bodyPr>
            <a:normAutofit/>
          </a:bodyPr>
          <a:lstStyle/>
          <a:p>
            <a:pPr>
              <a:buNone/>
            </a:pPr>
            <a:endParaRPr lang="it-IT" dirty="0" smtClean="0"/>
          </a:p>
          <a:p>
            <a:pPr algn="just"/>
            <a:r>
              <a:rPr lang="it-IT" sz="2000" dirty="0" smtClean="0">
                <a:latin typeface="Book Antiqua" pitchFamily="18" charset="0"/>
              </a:rPr>
              <a:t>A partire da quanto detto sopra è ora possibile passare alla lettura vera e propria dell'immagine che si struttura a partire dalle due grandi scene, individuando alcuni elementi iconografici letti e interpretati a livello </a:t>
            </a:r>
            <a:r>
              <a:rPr lang="it-IT" sz="2000" dirty="0" err="1" smtClean="0">
                <a:latin typeface="Book Antiqua" pitchFamily="18" charset="0"/>
              </a:rPr>
              <a:t>biblico-teologico</a:t>
            </a:r>
            <a:r>
              <a:rPr lang="it-IT" sz="2000" dirty="0" smtClean="0">
                <a:latin typeface="Book Antiqua" pitchFamily="18" charset="0"/>
              </a:rPr>
              <a:t> e </a:t>
            </a:r>
            <a:r>
              <a:rPr lang="it-IT" sz="2000" dirty="0" err="1" smtClean="0">
                <a:latin typeface="Book Antiqua" pitchFamily="18" charset="0"/>
              </a:rPr>
              <a:t>simbolico-artistico</a:t>
            </a:r>
            <a:r>
              <a:rPr lang="it-IT" sz="2000" dirty="0" smtClean="0">
                <a:latin typeface="Book Antiqua" pitchFamily="18" charset="0"/>
              </a:rPr>
              <a:t>. L'intento è quello di fare emergere alcune chiavi di lettura capaci di dispiegare i contenuti di senso e di significato che l'immagine porta in sé. La finalità è in ordine ad una corretta ed arricchente comprensione dell'immagine che rappresenta sempre una buona base di partenza per la preghiera personale e comunitaria. </a:t>
            </a:r>
          </a:p>
          <a:p>
            <a:pPr>
              <a:buNone/>
            </a:pPr>
            <a:r>
              <a:rPr lang="it-IT" dirty="0" smtClean="0">
                <a:latin typeface="Book Antiqua" pitchFamily="18" charset="0"/>
              </a:rPr>
              <a:t> </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b="1" dirty="0" smtClean="0">
                <a:ln w="500">
                  <a:solidFill>
                    <a:srgbClr val="002060"/>
                  </a:solidFill>
                </a:ln>
                <a:solidFill>
                  <a:srgbClr val="FFC000"/>
                </a:solidFill>
                <a:latin typeface="Book Antiqua" pitchFamily="18" charset="0"/>
              </a:rPr>
              <a:t>La scena dell’incontro</a:t>
            </a:r>
            <a:r>
              <a:rPr lang="it-IT" dirty="0" smtClean="0">
                <a:ln w="500">
                  <a:solidFill>
                    <a:srgbClr val="002060"/>
                  </a:solidFill>
                </a:ln>
                <a:solidFill>
                  <a:schemeClr val="accent1">
                    <a:lumMod val="60000"/>
                    <a:lumOff val="40000"/>
                  </a:schemeClr>
                </a:solidFill>
                <a:latin typeface="Book Antiqua" pitchFamily="18" charset="0"/>
              </a:rPr>
              <a:t/>
            </a:r>
            <a:br>
              <a:rPr lang="it-IT" dirty="0" smtClean="0">
                <a:ln w="500">
                  <a:solidFill>
                    <a:srgbClr val="002060"/>
                  </a:solidFill>
                </a:ln>
                <a:solidFill>
                  <a:schemeClr val="accent1">
                    <a:lumMod val="60000"/>
                    <a:lumOff val="40000"/>
                  </a:schemeClr>
                </a:solidFill>
                <a:latin typeface="Book Antiqua" pitchFamily="18" charset="0"/>
              </a:rPr>
            </a:br>
            <a:endParaRPr lang="it-IT" dirty="0">
              <a:ln w="500">
                <a:solidFill>
                  <a:srgbClr val="002060"/>
                </a:solidFill>
              </a:ln>
              <a:solidFill>
                <a:schemeClr val="accent1">
                  <a:lumMod val="60000"/>
                  <a:lumOff val="40000"/>
                </a:schemeClr>
              </a:solidFill>
              <a:latin typeface="Book Antiqua" pitchFamily="18" charset="0"/>
            </a:endParaRPr>
          </a:p>
        </p:txBody>
      </p:sp>
      <p:sp>
        <p:nvSpPr>
          <p:cNvPr id="3" name="Segnaposto contenuto 2"/>
          <p:cNvSpPr>
            <a:spLocks noGrp="1"/>
          </p:cNvSpPr>
          <p:nvPr>
            <p:ph idx="1"/>
          </p:nvPr>
        </p:nvSpPr>
        <p:spPr/>
        <p:txBody>
          <a:bodyPr>
            <a:normAutofit fontScale="92500"/>
          </a:bodyPr>
          <a:lstStyle/>
          <a:p>
            <a:pPr>
              <a:buNone/>
            </a:pPr>
            <a:r>
              <a:rPr lang="it-IT" i="1" dirty="0" smtClean="0"/>
              <a:t> </a:t>
            </a:r>
            <a:endParaRPr lang="it-IT" dirty="0" smtClean="0"/>
          </a:p>
          <a:p>
            <a:pPr algn="just"/>
            <a:r>
              <a:rPr lang="it-IT" sz="2100" dirty="0" smtClean="0">
                <a:latin typeface="Book Antiqua" pitchFamily="18" charset="0"/>
              </a:rPr>
              <a:t>La </a:t>
            </a:r>
            <a:r>
              <a:rPr lang="it-IT" sz="2100" i="1" dirty="0" smtClean="0">
                <a:latin typeface="Book Antiqua" pitchFamily="18" charset="0"/>
              </a:rPr>
              <a:t>Scena dell'incontro</a:t>
            </a:r>
            <a:r>
              <a:rPr lang="it-IT" sz="2100" dirty="0" smtClean="0">
                <a:latin typeface="Book Antiqua" pitchFamily="18" charset="0"/>
              </a:rPr>
              <a:t>, che narra iconograficamente l'incontro di Gesù con </a:t>
            </a:r>
            <a:r>
              <a:rPr lang="it-IT" sz="2100" dirty="0" err="1" smtClean="0">
                <a:latin typeface="Book Antiqua" pitchFamily="18" charset="0"/>
              </a:rPr>
              <a:t>Zaccheo</a:t>
            </a:r>
            <a:r>
              <a:rPr lang="it-IT" sz="2100" dirty="0" smtClean="0">
                <a:latin typeface="Book Antiqua" pitchFamily="18" charset="0"/>
              </a:rPr>
              <a:t> avvenuto all'uscita della città di Gerico, è quella che riveste il </a:t>
            </a:r>
            <a:r>
              <a:rPr lang="it-IT" sz="2100" b="1" dirty="0" smtClean="0">
                <a:latin typeface="Book Antiqua" pitchFamily="18" charset="0"/>
              </a:rPr>
              <a:t>peso maggiore</a:t>
            </a:r>
            <a:r>
              <a:rPr lang="it-IT" sz="2100" dirty="0" smtClean="0">
                <a:latin typeface="Book Antiqua" pitchFamily="18" charset="0"/>
              </a:rPr>
              <a:t> nell'intera composizione. Questo in ordine a tre motivazioni: è il punto di partenza necessario che conserva la memoria del fatto evangelico (Gesù deve incontrare </a:t>
            </a:r>
            <a:r>
              <a:rPr lang="it-IT" sz="2100" dirty="0" err="1" smtClean="0">
                <a:latin typeface="Book Antiqua" pitchFamily="18" charset="0"/>
              </a:rPr>
              <a:t>Zaccheo</a:t>
            </a:r>
            <a:r>
              <a:rPr lang="it-IT" sz="2100" dirty="0" smtClean="0">
                <a:latin typeface="Book Antiqua" pitchFamily="18" charset="0"/>
              </a:rPr>
              <a:t>) e il messaggio centrale che esso vuole comunicare (nell'incontro viene comunicata la salvezza e dall'incontro nasce la conversione); è quella dove si trova la quasi interezza della figura centrale dell'intera immagine che è Gesù Risorto; è essa che determina il senso della </a:t>
            </a:r>
            <a:r>
              <a:rPr lang="it-IT" sz="2100" i="1" dirty="0" smtClean="0">
                <a:latin typeface="Book Antiqua" pitchFamily="18" charset="0"/>
              </a:rPr>
              <a:t>Scena della casa</a:t>
            </a:r>
            <a:r>
              <a:rPr lang="it-IT" sz="2100" dirty="0" smtClean="0">
                <a:latin typeface="Book Antiqua" pitchFamily="18" charset="0"/>
              </a:rPr>
              <a:t> e ne giustifica la presenza. </a:t>
            </a:r>
          </a:p>
          <a:p>
            <a:pPr>
              <a:buNone/>
            </a:pPr>
            <a:r>
              <a:rPr lang="it-IT" sz="2100" dirty="0" smtClean="0">
                <a:latin typeface="Book Antiqua" pitchFamily="18" charset="0"/>
              </a:rPr>
              <a:t> </a:t>
            </a:r>
          </a:p>
          <a:p>
            <a:pPr algn="just"/>
            <a:r>
              <a:rPr lang="it-IT" sz="2100" dirty="0" smtClean="0">
                <a:latin typeface="Book Antiqua" pitchFamily="18" charset="0"/>
              </a:rPr>
              <a:t>La lettura procede attraverso le figure di Gesù Risorto, di </a:t>
            </a:r>
            <a:r>
              <a:rPr lang="it-IT" sz="2100" dirty="0" err="1" smtClean="0">
                <a:latin typeface="Book Antiqua" pitchFamily="18" charset="0"/>
              </a:rPr>
              <a:t>Zaccheo</a:t>
            </a:r>
            <a:r>
              <a:rPr lang="it-IT" sz="2100" dirty="0" smtClean="0">
                <a:latin typeface="Book Antiqua" pitchFamily="18" charset="0"/>
              </a:rPr>
              <a:t> e della folla.</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7239000" cy="864096"/>
          </a:xfrm>
        </p:spPr>
        <p:txBody>
          <a:bodyPr>
            <a:noAutofit/>
          </a:bodyPr>
          <a:lstStyle/>
          <a:p>
            <a:pPr algn="ctr"/>
            <a:r>
              <a:rPr lang="it-IT" sz="2000" b="1" dirty="0" smtClean="0">
                <a:ln w="500">
                  <a:solidFill>
                    <a:srgbClr val="002060"/>
                  </a:solidFill>
                </a:ln>
                <a:solidFill>
                  <a:srgbClr val="FFC000"/>
                </a:solidFill>
                <a:latin typeface="Book Antiqua" pitchFamily="18" charset="0"/>
              </a:rPr>
              <a:t>Innanzitutto la figura del Cristo Risorto  </a:t>
            </a:r>
            <a:br>
              <a:rPr lang="it-IT" sz="2000" b="1" dirty="0" smtClean="0">
                <a:ln w="500">
                  <a:solidFill>
                    <a:srgbClr val="002060"/>
                  </a:solidFill>
                </a:ln>
                <a:solidFill>
                  <a:srgbClr val="FFC000"/>
                </a:solidFill>
                <a:latin typeface="Book Antiqua" pitchFamily="18" charset="0"/>
              </a:rPr>
            </a:br>
            <a:r>
              <a:rPr lang="it-IT" sz="2000" b="1" dirty="0" smtClean="0">
                <a:ln w="500">
                  <a:solidFill>
                    <a:srgbClr val="002060"/>
                  </a:solidFill>
                </a:ln>
                <a:solidFill>
                  <a:srgbClr val="FFC000"/>
                </a:solidFill>
                <a:latin typeface="Book Antiqua" pitchFamily="18" charset="0"/>
              </a:rPr>
              <a:t>è il fulcro dell’intera rappresentazione  </a:t>
            </a:r>
            <a:endParaRPr lang="it-IT" sz="2000" b="1" dirty="0">
              <a:ln w="500">
                <a:solidFill>
                  <a:srgbClr val="002060"/>
                </a:solidFill>
              </a:ln>
              <a:solidFill>
                <a:srgbClr val="FFC000"/>
              </a:solidFill>
              <a:latin typeface="Book Antiqua" pitchFamily="18" charset="0"/>
            </a:endParaRPr>
          </a:p>
        </p:txBody>
      </p:sp>
      <p:sp>
        <p:nvSpPr>
          <p:cNvPr id="3" name="Segnaposto contenuto 2"/>
          <p:cNvSpPr>
            <a:spLocks noGrp="1"/>
          </p:cNvSpPr>
          <p:nvPr>
            <p:ph idx="1"/>
          </p:nvPr>
        </p:nvSpPr>
        <p:spPr>
          <a:xfrm>
            <a:off x="395536" y="1484784"/>
            <a:ext cx="7571184" cy="5040560"/>
          </a:xfrm>
        </p:spPr>
        <p:style>
          <a:lnRef idx="2">
            <a:schemeClr val="accent3"/>
          </a:lnRef>
          <a:fillRef idx="1">
            <a:schemeClr val="lt1"/>
          </a:fillRef>
          <a:effectRef idx="0">
            <a:schemeClr val="accent3"/>
          </a:effectRef>
          <a:fontRef idx="minor">
            <a:schemeClr val="dk1"/>
          </a:fontRef>
        </p:style>
        <p:txBody>
          <a:bodyPr>
            <a:noAutofit/>
          </a:bodyPr>
          <a:lstStyle/>
          <a:p>
            <a:pPr algn="just">
              <a:buNone/>
            </a:pPr>
            <a:r>
              <a:rPr lang="it-IT" sz="1400" dirty="0" smtClean="0"/>
              <a:t>	 </a:t>
            </a:r>
          </a:p>
          <a:p>
            <a:pPr algn="just">
              <a:buNone/>
            </a:pPr>
            <a:r>
              <a:rPr lang="it-IT" sz="1400" dirty="0" smtClean="0"/>
              <a:t>	</a:t>
            </a:r>
            <a:r>
              <a:rPr lang="it-IT" sz="1800" dirty="0" smtClean="0">
                <a:latin typeface="Book Antiqua" pitchFamily="18" charset="0"/>
              </a:rPr>
              <a:t>Sebbene la quasi interezza della sua figura sia collocata nella grande parte di sinistra della tavola, la centralità del Risorto è giustificata da alcuni aspetti  grafici: Gesù è la figura umana che occupa lo spazio più ampio sull'intera tavola;  il colore bianco della sua veste ne amplifica la visibilità a causa della luminosità  del colore; è l'unico personaggio, esclusa la mano di </a:t>
            </a:r>
            <a:r>
              <a:rPr lang="it-IT" sz="1800" dirty="0" err="1" smtClean="0">
                <a:latin typeface="Book Antiqua" pitchFamily="18" charset="0"/>
              </a:rPr>
              <a:t>Zaccheo</a:t>
            </a:r>
            <a:r>
              <a:rPr lang="it-IT" sz="1800" dirty="0" smtClean="0">
                <a:latin typeface="Book Antiqua" pitchFamily="18" charset="0"/>
              </a:rPr>
              <a:t>, che abita entrambe  le scene, quella di sinistra con tutto il corpo e quella di destra con il braccio, la  mano e il manto rosso; lo ritroviamo poi come presenza sacramentale nelle specie  del pane e del vino consacrati sull'altare e nella Parola, oltre che nell'immagine del pozzo (rimando al fonte battesimale) e nel cero pasquale. Questa centralità  del Cristo viene espressa come una necessità dalla stessa </a:t>
            </a:r>
            <a:r>
              <a:rPr lang="it-IT" sz="1800" i="1" dirty="0" smtClean="0">
                <a:latin typeface="Book Antiqua" pitchFamily="18" charset="0"/>
              </a:rPr>
              <a:t>Lettera</a:t>
            </a:r>
            <a:r>
              <a:rPr lang="it-IT" sz="1800" dirty="0" smtClean="0">
                <a:latin typeface="Book Antiqua" pitchFamily="18" charset="0"/>
              </a:rPr>
              <a:t> della Visita  pastorale: «E’ Lui [il Signore Gesù] che desidera incontrarci e portare la sua luce e il suo amore, attraverso la Chiesa, in tutti gli ambienti della vita quotidiana.  È Lui che dobbiamo cercare, attendere ed accogliere. A Lui rivolgerci e aprire la  porta del nostro cuore e delle nostre case, per ascoltarlo, per cambiare vita e per testimoniarlo a tutti». </a:t>
            </a:r>
          </a:p>
          <a:p>
            <a:pPr algn="just"/>
            <a:endParaRPr lang="it-IT" sz="18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n w="500">
                  <a:solidFill>
                    <a:srgbClr val="002060"/>
                  </a:solidFill>
                </a:ln>
                <a:solidFill>
                  <a:srgbClr val="FFC000"/>
                </a:solidFill>
                <a:latin typeface="Book Antiqua" pitchFamily="18" charset="0"/>
              </a:rPr>
              <a:t>Gesù Risorto</a:t>
            </a:r>
            <a:endParaRPr lang="it-IT" sz="2400" dirty="0">
              <a:ln w="500">
                <a:solidFill>
                  <a:srgbClr val="002060"/>
                </a:solidFill>
              </a:ln>
              <a:solidFill>
                <a:srgbClr val="FFC000"/>
              </a:solidFill>
              <a:latin typeface="Book Antiqua" pitchFamily="18" charset="0"/>
            </a:endParaRPr>
          </a:p>
        </p:txBody>
      </p:sp>
      <p:sp>
        <p:nvSpPr>
          <p:cNvPr id="3" name="Segnaposto contenuto 2"/>
          <p:cNvSpPr>
            <a:spLocks noGrp="1"/>
          </p:cNvSpPr>
          <p:nvPr>
            <p:ph idx="1"/>
          </p:nvPr>
        </p:nvSpPr>
        <p:spPr/>
        <p:txBody>
          <a:bodyPr>
            <a:normAutofit fontScale="25000" lnSpcReduction="20000"/>
          </a:bodyPr>
          <a:lstStyle/>
          <a:p>
            <a:pPr algn="just"/>
            <a:r>
              <a:rPr lang="it-IT" sz="7200" dirty="0" smtClean="0">
                <a:latin typeface="Book Antiqua" pitchFamily="18" charset="0"/>
              </a:rPr>
              <a:t>Altri elementi iconografici contribuiscono a sottolineare l'importanza della figura del Cristo: la posizione del corpo, l'abbigliamento, le azioni individuate dalle mani e dai piedi. La </a:t>
            </a:r>
            <a:r>
              <a:rPr lang="it-IT" sz="7200" b="1" dirty="0" smtClean="0">
                <a:latin typeface="Book Antiqua" pitchFamily="18" charset="0"/>
              </a:rPr>
              <a:t>posizione del corpo </a:t>
            </a:r>
            <a:r>
              <a:rPr lang="it-IT" sz="7200" dirty="0" smtClean="0">
                <a:latin typeface="Book Antiqua" pitchFamily="18" charset="0"/>
              </a:rPr>
              <a:t>comunica il forte dinamismo del Risorto. Le linee che delineano la sua figura individuano un duplice movimento. Il primo muove da destra verso sinistra (inclinazione dell'intero corpo) e dal basso verso l'alto (braccio destro e volto) per evidenziare l'intento di Gesù di intercettare il capo dei pubblicani. </a:t>
            </a:r>
            <a:r>
              <a:rPr lang="it-IT" sz="7200" dirty="0" err="1" smtClean="0">
                <a:latin typeface="Book Antiqua" pitchFamily="18" charset="0"/>
              </a:rPr>
              <a:t>Rieccheggia</a:t>
            </a:r>
            <a:r>
              <a:rPr lang="it-IT" sz="7200" dirty="0" smtClean="0">
                <a:latin typeface="Book Antiqua" pitchFamily="18" charset="0"/>
              </a:rPr>
              <a:t> qui la dinamica del mistero dell'Incarnazione (</a:t>
            </a:r>
            <a:r>
              <a:rPr lang="it-IT" sz="7200" dirty="0" err="1" smtClean="0">
                <a:latin typeface="Book Antiqua" pitchFamily="18" charset="0"/>
              </a:rPr>
              <a:t>cf</a:t>
            </a:r>
            <a:r>
              <a:rPr lang="it-IT" sz="7200" dirty="0" smtClean="0">
                <a:latin typeface="Book Antiqua" pitchFamily="18" charset="0"/>
              </a:rPr>
              <a:t>. Fil 2,6-8) e del Battesimo del Signore (Mt </a:t>
            </a:r>
            <a:r>
              <a:rPr lang="it-IT" sz="7200" dirty="0" err="1" smtClean="0">
                <a:latin typeface="Book Antiqua" pitchFamily="18" charset="0"/>
              </a:rPr>
              <a:t>Mt</a:t>
            </a:r>
            <a:r>
              <a:rPr lang="it-IT" sz="7200" dirty="0" smtClean="0">
                <a:latin typeface="Book Antiqua" pitchFamily="18" charset="0"/>
              </a:rPr>
              <a:t>, 3,13-17; Mc 1,9-11; </a:t>
            </a:r>
            <a:r>
              <a:rPr lang="it-IT" sz="7200" dirty="0" err="1" smtClean="0">
                <a:latin typeface="Book Antiqua" pitchFamily="18" charset="0"/>
              </a:rPr>
              <a:t>Lc</a:t>
            </a:r>
            <a:r>
              <a:rPr lang="it-IT" sz="7200" dirty="0" smtClean="0">
                <a:latin typeface="Book Antiqua" pitchFamily="18" charset="0"/>
              </a:rPr>
              <a:t> 3,21-22) dove si rivela il volto del Dio Amore che sceglie di farsi prossimo alla creatura umana per raggiungerla fino nel punto più basso che essa può toccare a causa del male e del peccato. Il secondo movimento va dall'alto verso il basso e da sinistra verso destra (nell'arco tracciato dalla mano destra alla sinistra e dal piede sinistro) per esprimere l'accoglienza del Signore dell'intera persona di </a:t>
            </a:r>
            <a:r>
              <a:rPr lang="it-IT" sz="7200" dirty="0" err="1" smtClean="0">
                <a:latin typeface="Book Antiqua" pitchFamily="18" charset="0"/>
              </a:rPr>
              <a:t>Zaccheo</a:t>
            </a:r>
            <a:r>
              <a:rPr lang="it-IT" sz="7200" dirty="0" smtClean="0">
                <a:latin typeface="Book Antiqua" pitchFamily="18" charset="0"/>
              </a:rPr>
              <a:t> e il desiderio/invito, oltre che necessità, a vivere l'incontro nella luogo della casa. In questo modo il capo dei pubblicani si mette alla sequela di Gesù per imparare a camminare sull'esempio di Cristo «mite e umile di cuore» (Mt 11,29) e trovare quel ristoro autentico che si trova solo in Dio.</a:t>
            </a:r>
          </a:p>
          <a:p>
            <a:endParaRPr lang="it-IT"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n w="500">
                  <a:solidFill>
                    <a:srgbClr val="002060"/>
                  </a:solidFill>
                </a:ln>
                <a:solidFill>
                  <a:srgbClr val="FFC000"/>
                </a:solidFill>
                <a:latin typeface="Book Antiqua" pitchFamily="18" charset="0"/>
              </a:rPr>
              <a:t>Gesù Risorto</a:t>
            </a:r>
            <a:endParaRPr lang="it-IT" sz="2400" dirty="0">
              <a:ln w="500">
                <a:solidFill>
                  <a:srgbClr val="002060"/>
                </a:solidFill>
              </a:ln>
              <a:solidFill>
                <a:srgbClr val="FFC000"/>
              </a:solidFill>
              <a:latin typeface="Book Antiqua" pitchFamily="18" charset="0"/>
            </a:endParaRPr>
          </a:p>
        </p:txBody>
      </p:sp>
      <p:sp>
        <p:nvSpPr>
          <p:cNvPr id="3" name="Segnaposto contenuto 2"/>
          <p:cNvSpPr>
            <a:spLocks noGrp="1"/>
          </p:cNvSpPr>
          <p:nvPr>
            <p:ph idx="1"/>
          </p:nvPr>
        </p:nvSpPr>
        <p:spPr/>
        <p:txBody>
          <a:bodyPr>
            <a:normAutofit fontScale="92500"/>
          </a:bodyPr>
          <a:lstStyle/>
          <a:p>
            <a:pPr algn="just"/>
            <a:r>
              <a:rPr lang="it-IT" sz="1400" dirty="0" smtClean="0">
                <a:latin typeface="Book Antiqua" pitchFamily="18" charset="0"/>
              </a:rPr>
              <a:t>L'</a:t>
            </a:r>
            <a:r>
              <a:rPr lang="it-IT" sz="1400" b="1" dirty="0" smtClean="0">
                <a:latin typeface="Book Antiqua" pitchFamily="18" charset="0"/>
              </a:rPr>
              <a:t>abbigliamento</a:t>
            </a:r>
            <a:r>
              <a:rPr lang="it-IT" sz="1400" dirty="0" smtClean="0">
                <a:latin typeface="Book Antiqua" pitchFamily="18" charset="0"/>
              </a:rPr>
              <a:t> si connota come proprio del Cristo risorto: la veste bianca che rimanda alla purezza e alla risurrezione; la cintura dorata segno di forza, fedeltà e giustizia e della capacità di tenere unito a sé il mondo intero in virtù dell'amore (</a:t>
            </a:r>
            <a:r>
              <a:rPr lang="it-IT" sz="1400" dirty="0" err="1" smtClean="0">
                <a:latin typeface="Book Antiqua" pitchFamily="18" charset="0"/>
              </a:rPr>
              <a:t>cf</a:t>
            </a:r>
            <a:r>
              <a:rPr lang="it-IT" sz="1400" dirty="0" smtClean="0">
                <a:latin typeface="Book Antiqua" pitchFamily="18" charset="0"/>
              </a:rPr>
              <a:t>. </a:t>
            </a:r>
            <a:r>
              <a:rPr lang="it-IT" sz="1400" dirty="0" err="1" smtClean="0">
                <a:latin typeface="Book Antiqua" pitchFamily="18" charset="0"/>
              </a:rPr>
              <a:t>Ap</a:t>
            </a:r>
            <a:r>
              <a:rPr lang="it-IT" sz="1400" dirty="0" smtClean="0">
                <a:latin typeface="Book Antiqua" pitchFamily="18" charset="0"/>
              </a:rPr>
              <a:t> 1,13); il mantello rosso segno evidente dell'amore divino.</a:t>
            </a:r>
          </a:p>
          <a:p>
            <a:pPr algn="just">
              <a:buNone/>
            </a:pPr>
            <a:endParaRPr lang="it-IT" sz="1400" dirty="0" smtClean="0">
              <a:latin typeface="Book Antiqua" pitchFamily="18" charset="0"/>
            </a:endParaRPr>
          </a:p>
          <a:p>
            <a:pPr algn="just"/>
            <a:r>
              <a:rPr lang="it-IT" sz="1400" dirty="0" smtClean="0">
                <a:latin typeface="Book Antiqua" pitchFamily="18" charset="0"/>
              </a:rPr>
              <a:t>Infine, anche le </a:t>
            </a:r>
            <a:r>
              <a:rPr lang="it-IT" sz="1400" b="1" dirty="0" smtClean="0">
                <a:latin typeface="Book Antiqua" pitchFamily="18" charset="0"/>
              </a:rPr>
              <a:t>azioni</a:t>
            </a:r>
            <a:r>
              <a:rPr lang="it-IT" sz="1400" dirty="0" smtClean="0">
                <a:latin typeface="Book Antiqua" pitchFamily="18" charset="0"/>
              </a:rPr>
              <a:t> di Gesù sono cariche di significato. La </a:t>
            </a:r>
            <a:r>
              <a:rPr lang="it-IT" sz="1400" b="1" dirty="0" smtClean="0">
                <a:latin typeface="Book Antiqua" pitchFamily="18" charset="0"/>
              </a:rPr>
              <a:t>mano destra</a:t>
            </a:r>
            <a:r>
              <a:rPr lang="it-IT" sz="1400" dirty="0" smtClean="0">
                <a:latin typeface="Book Antiqua" pitchFamily="18" charset="0"/>
              </a:rPr>
              <a:t> del Cristo, che muove verso </a:t>
            </a:r>
            <a:r>
              <a:rPr lang="it-IT" sz="1400" dirty="0" err="1" smtClean="0">
                <a:latin typeface="Book Antiqua" pitchFamily="18" charset="0"/>
              </a:rPr>
              <a:t>Zaccheo</a:t>
            </a:r>
            <a:r>
              <a:rPr lang="it-IT" sz="1400" dirty="0" smtClean="0">
                <a:latin typeface="Book Antiqua" pitchFamily="18" charset="0"/>
              </a:rPr>
              <a:t>, è raffigurata nell'atto di far calzare il sandalo all'esattore delle tasse segno della dignità di figlio della promessa  che gli viene riconsegnata perché mai andata perduta (</a:t>
            </a:r>
            <a:r>
              <a:rPr lang="it-IT" sz="1400" dirty="0" err="1" smtClean="0">
                <a:latin typeface="Book Antiqua" pitchFamily="18" charset="0"/>
              </a:rPr>
              <a:t>Lc</a:t>
            </a:r>
            <a:r>
              <a:rPr lang="it-IT" sz="1400" dirty="0" smtClean="0">
                <a:latin typeface="Book Antiqua" pitchFamily="18" charset="0"/>
              </a:rPr>
              <a:t> 19,9; </a:t>
            </a:r>
            <a:r>
              <a:rPr lang="it-IT" sz="1400" dirty="0" err="1" smtClean="0">
                <a:latin typeface="Book Antiqua" pitchFamily="18" charset="0"/>
              </a:rPr>
              <a:t>Lc</a:t>
            </a:r>
            <a:r>
              <a:rPr lang="it-IT" sz="1400" dirty="0" smtClean="0">
                <a:latin typeface="Book Antiqua" pitchFamily="18" charset="0"/>
              </a:rPr>
              <a:t> 15,22; </a:t>
            </a:r>
            <a:r>
              <a:rPr lang="it-IT" sz="1400" dirty="0" err="1" smtClean="0">
                <a:latin typeface="Book Antiqua" pitchFamily="18" charset="0"/>
              </a:rPr>
              <a:t>Is</a:t>
            </a:r>
            <a:r>
              <a:rPr lang="it-IT" sz="1400" dirty="0" smtClean="0">
                <a:latin typeface="Book Antiqua" pitchFamily="18" charset="0"/>
              </a:rPr>
              <a:t> 20,2.4) e inoltre dice della chiamata ad essere annunciatore dell'Evangelo (Mc 6,9; </a:t>
            </a:r>
            <a:r>
              <a:rPr lang="it-IT" sz="1400" dirty="0" err="1" smtClean="0">
                <a:latin typeface="Book Antiqua" pitchFamily="18" charset="0"/>
              </a:rPr>
              <a:t>Ef</a:t>
            </a:r>
            <a:r>
              <a:rPr lang="it-IT" sz="1400" dirty="0" smtClean="0">
                <a:latin typeface="Book Antiqua" pitchFamily="18" charset="0"/>
              </a:rPr>
              <a:t> 6,15). La </a:t>
            </a:r>
            <a:r>
              <a:rPr lang="it-IT" sz="1400" b="1" dirty="0" smtClean="0">
                <a:latin typeface="Book Antiqua" pitchFamily="18" charset="0"/>
              </a:rPr>
              <a:t>mano sinistra</a:t>
            </a:r>
            <a:r>
              <a:rPr lang="it-IT" sz="1400" dirty="0" smtClean="0">
                <a:latin typeface="Book Antiqua" pitchFamily="18" charset="0"/>
              </a:rPr>
              <a:t>, che si apre verso la zona della casa, mette in rilievo altri due aspetti: allontanandosi da </a:t>
            </a:r>
            <a:r>
              <a:rPr lang="it-IT" sz="1400" dirty="0" err="1" smtClean="0">
                <a:latin typeface="Book Antiqua" pitchFamily="18" charset="0"/>
              </a:rPr>
              <a:t>Zaccheo</a:t>
            </a:r>
            <a:r>
              <a:rPr lang="it-IT" sz="1400" dirty="0" smtClean="0">
                <a:latin typeface="Book Antiqua" pitchFamily="18" charset="0"/>
              </a:rPr>
              <a:t> essa traccia il cammino della vita di conversione che è tratto essenziale del discepolo del Signore; inoltre indica e individua particolarmente nelle specie del pane e del vino consacrati e nella Parola due tra i luoghi più densi dove il Cristo ha scelto di continuare a rendersi vivo e presente in mezzo ai suoi. Il </a:t>
            </a:r>
            <a:r>
              <a:rPr lang="it-IT" sz="1400" b="1" dirty="0" smtClean="0">
                <a:latin typeface="Book Antiqua" pitchFamily="18" charset="0"/>
              </a:rPr>
              <a:t>piede destro</a:t>
            </a:r>
            <a:r>
              <a:rPr lang="it-IT" sz="1400" dirty="0" smtClean="0">
                <a:latin typeface="Book Antiqua" pitchFamily="18" charset="0"/>
              </a:rPr>
              <a:t> è posto sopra un ceppo da cui germoglia un virgulto che cresce lungo la caviglia di Gesù: è un rimando al germoglio di </a:t>
            </a:r>
            <a:r>
              <a:rPr lang="it-IT" sz="1400" dirty="0" err="1" smtClean="0">
                <a:latin typeface="Book Antiqua" pitchFamily="18" charset="0"/>
              </a:rPr>
              <a:t>Iesse</a:t>
            </a:r>
            <a:r>
              <a:rPr lang="it-IT" sz="1400" dirty="0" smtClean="0">
                <a:latin typeface="Book Antiqua" pitchFamily="18" charset="0"/>
              </a:rPr>
              <a:t> di cui parla il profeta Isaia (</a:t>
            </a:r>
            <a:r>
              <a:rPr lang="it-IT" sz="1400" dirty="0" err="1" smtClean="0">
                <a:latin typeface="Book Antiqua" pitchFamily="18" charset="0"/>
              </a:rPr>
              <a:t>Is</a:t>
            </a:r>
            <a:r>
              <a:rPr lang="it-IT" sz="1400" dirty="0" smtClean="0">
                <a:latin typeface="Book Antiqua" pitchFamily="18" charset="0"/>
              </a:rPr>
              <a:t> 11,1). Il </a:t>
            </a:r>
            <a:r>
              <a:rPr lang="it-IT" sz="1400" b="1" dirty="0" smtClean="0">
                <a:latin typeface="Book Antiqua" pitchFamily="18" charset="0"/>
              </a:rPr>
              <a:t>piede sinistro</a:t>
            </a:r>
            <a:r>
              <a:rPr lang="it-IT" sz="1400" dirty="0" smtClean="0">
                <a:latin typeface="Book Antiqua" pitchFamily="18" charset="0"/>
              </a:rPr>
              <a:t> è l'elemento posto più in basso nella tavola e si poggia sul manto rosso aprendosi nella direzione della casa. Mentre l'aspetto legato alla collocazione nell'immagine rivela l'irrevocabilità della scelta d'amore del Signore di raggiungere e mettersi accanto all'uomo laddove egli si trovi, l'essere posizionato sopra il mantello rosso e aperto nella direzione della casa, indica come la vita nello Spirito sia un cammino quotidiano vissuto alla presenza del Signore e sperimentato nella duplice dimensione personale e comunitaria.</a:t>
            </a:r>
          </a:p>
          <a:p>
            <a:endParaRPr lang="it-IT"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700" dirty="0" smtClean="0">
                <a:ln w="500">
                  <a:solidFill>
                    <a:srgbClr val="002060"/>
                  </a:solidFill>
                </a:ln>
                <a:solidFill>
                  <a:srgbClr val="FFC000"/>
                </a:solidFill>
                <a:latin typeface="Book Antiqua" pitchFamily="18" charset="0"/>
              </a:rPr>
              <a:t>ZACCHEO</a:t>
            </a:r>
            <a:r>
              <a:rPr lang="it-IT" dirty="0" smtClean="0">
                <a:ln w="500">
                  <a:solidFill>
                    <a:srgbClr val="002060"/>
                  </a:solidFill>
                </a:ln>
                <a:solidFill>
                  <a:schemeClr val="accent1">
                    <a:lumMod val="60000"/>
                    <a:lumOff val="40000"/>
                  </a:schemeClr>
                </a:solidFill>
              </a:rPr>
              <a:t/>
            </a:r>
            <a:br>
              <a:rPr lang="it-IT" dirty="0" smtClean="0">
                <a:ln w="500">
                  <a:solidFill>
                    <a:srgbClr val="002060"/>
                  </a:solidFill>
                </a:ln>
                <a:solidFill>
                  <a:schemeClr val="accent1">
                    <a:lumMod val="60000"/>
                    <a:lumOff val="40000"/>
                  </a:schemeClr>
                </a:solidFill>
              </a:rPr>
            </a:br>
            <a:endParaRPr lang="it-IT" dirty="0">
              <a:ln w="500">
                <a:solidFill>
                  <a:srgbClr val="002060"/>
                </a:solidFill>
              </a:ln>
              <a:solidFill>
                <a:schemeClr val="accent1">
                  <a:lumMod val="60000"/>
                  <a:lumOff val="40000"/>
                </a:schemeClr>
              </a:solidFill>
            </a:endParaRPr>
          </a:p>
        </p:txBody>
      </p:sp>
      <p:sp>
        <p:nvSpPr>
          <p:cNvPr id="3" name="Segnaposto contenuto 2"/>
          <p:cNvSpPr>
            <a:spLocks noGrp="1"/>
          </p:cNvSpPr>
          <p:nvPr>
            <p:ph idx="1"/>
          </p:nvPr>
        </p:nvSpPr>
        <p:spPr>
          <a:xfrm>
            <a:off x="457200" y="1196752"/>
            <a:ext cx="7239000" cy="5258984"/>
          </a:xfrm>
        </p:spPr>
        <p:txBody>
          <a:bodyPr>
            <a:normAutofit fontScale="25000" lnSpcReduction="20000"/>
          </a:bodyPr>
          <a:lstStyle/>
          <a:p>
            <a:pPr>
              <a:buNone/>
            </a:pPr>
            <a:r>
              <a:rPr lang="it-IT" dirty="0" smtClean="0"/>
              <a:t> </a:t>
            </a:r>
          </a:p>
          <a:p>
            <a:pPr algn="just"/>
            <a:r>
              <a:rPr lang="it-IT" sz="6400" dirty="0" smtClean="0">
                <a:latin typeface="Book Antiqua" pitchFamily="18" charset="0"/>
              </a:rPr>
              <a:t>Assieme a Gesù </a:t>
            </a:r>
            <a:r>
              <a:rPr lang="it-IT" sz="6400" dirty="0" err="1" smtClean="0">
                <a:latin typeface="Book Antiqua" pitchFamily="18" charset="0"/>
              </a:rPr>
              <a:t>Zaccheo</a:t>
            </a:r>
            <a:r>
              <a:rPr lang="it-IT" sz="6400" dirty="0" smtClean="0">
                <a:latin typeface="Book Antiqua" pitchFamily="18" charset="0"/>
              </a:rPr>
              <a:t> è l'altro protagonista dell'incontro che avviene all'uscita di Gerico presso un albero di sicomoro. Una breve premessa su questo pubblico peccatore è necessaria a motivare le scelte iconografiche che lo riguardano. </a:t>
            </a:r>
            <a:r>
              <a:rPr lang="it-IT" sz="6400" dirty="0" err="1" smtClean="0">
                <a:latin typeface="Book Antiqua" pitchFamily="18" charset="0"/>
              </a:rPr>
              <a:t>Zaccheo</a:t>
            </a:r>
            <a:r>
              <a:rPr lang="it-IT" sz="6400" dirty="0" smtClean="0">
                <a:latin typeface="Book Antiqua" pitchFamily="18" charset="0"/>
              </a:rPr>
              <a:t> a livello pubblico gode di una pessima fama e le cause sono da ricercare nel mestiere di capo esattore della dogana di Gerico, nella ricchezza </a:t>
            </a:r>
            <a:r>
              <a:rPr lang="it-IT" sz="6400" dirty="0" err="1" smtClean="0">
                <a:latin typeface="Book Antiqua" pitchFamily="18" charset="0"/>
              </a:rPr>
              <a:t>raccimolata</a:t>
            </a:r>
            <a:r>
              <a:rPr lang="it-IT" sz="6400" dirty="0" smtClean="0">
                <a:latin typeface="Book Antiqua" pitchFamily="18" charset="0"/>
              </a:rPr>
              <a:t> con disonestà e nella collaborazione con l'impero romano. Questo pubblicano è un uomo al quale la salvezza è preclusa, eppure egli è alla ricerca di qualcosa o, forse, di qualcuno. La realtà di emarginazione che vive e la situazione di limite dato dalla bassa statura divengono, paradossalmente, i luoghi dove quest'uomo trova la determinazione per raggiungere il suo obiettivo: vedere Gesù che sta uscendo dalla sua città. La </a:t>
            </a:r>
            <a:r>
              <a:rPr lang="it-IT" sz="6400" b="1" dirty="0" smtClean="0">
                <a:latin typeface="Book Antiqua" pitchFamily="18" charset="0"/>
              </a:rPr>
              <a:t>scala</a:t>
            </a:r>
            <a:r>
              <a:rPr lang="it-IT" sz="6400" dirty="0" smtClean="0">
                <a:latin typeface="Book Antiqua" pitchFamily="18" charset="0"/>
              </a:rPr>
              <a:t> è pertanto l'immagine che racchiude in sé tutta questa ricerca, nel bene e nel male. Infatti, la scala dice sì del desiderio autentico di </a:t>
            </a:r>
            <a:r>
              <a:rPr lang="it-IT" sz="6400" dirty="0" err="1" smtClean="0">
                <a:latin typeface="Book Antiqua" pitchFamily="18" charset="0"/>
              </a:rPr>
              <a:t>Zaccheo</a:t>
            </a:r>
            <a:r>
              <a:rPr lang="it-IT" sz="6400" dirty="0" smtClean="0">
                <a:latin typeface="Book Antiqua" pitchFamily="18" charset="0"/>
              </a:rPr>
              <a:t> di incontrare il maestro di </a:t>
            </a:r>
            <a:r>
              <a:rPr lang="it-IT" sz="6400" dirty="0" err="1" smtClean="0">
                <a:latin typeface="Book Antiqua" pitchFamily="18" charset="0"/>
              </a:rPr>
              <a:t>Nazaret</a:t>
            </a:r>
            <a:r>
              <a:rPr lang="it-IT" sz="6400" dirty="0" smtClean="0">
                <a:latin typeface="Book Antiqua" pitchFamily="18" charset="0"/>
              </a:rPr>
              <a:t> e anche della sua sana determinazione nel non lasciarsi abbattere dai limiti e dalle situazioni sfavorevoli, ma parla anche di un desiderio e una determinazione alimentati dalla centratura su sé e sulle sole proprie forze umane.</a:t>
            </a:r>
          </a:p>
          <a:p>
            <a:pPr algn="just"/>
            <a:r>
              <a:rPr lang="it-IT" sz="6400" dirty="0" smtClean="0">
                <a:latin typeface="Book Antiqua" pitchFamily="18" charset="0"/>
              </a:rPr>
              <a:t>Il momento dell'incontro diventa allora un'esperienza di profonda verità che </a:t>
            </a:r>
            <a:r>
              <a:rPr lang="it-IT" sz="6400" dirty="0" err="1" smtClean="0">
                <a:latin typeface="Book Antiqua" pitchFamily="18" charset="0"/>
              </a:rPr>
              <a:t>Zaccheo</a:t>
            </a:r>
            <a:r>
              <a:rPr lang="it-IT" sz="6400" dirty="0" smtClean="0">
                <a:latin typeface="Book Antiqua" pitchFamily="18" charset="0"/>
              </a:rPr>
              <a:t> vive: su Gesù, su di sé, sugli altri, su Dio. Così l'immagine biblica raffigura il capo dei pubblicani nell'atto di </a:t>
            </a:r>
            <a:r>
              <a:rPr lang="it-IT" sz="6400" b="1" dirty="0" smtClean="0">
                <a:latin typeface="Book Antiqua" pitchFamily="18" charset="0"/>
              </a:rPr>
              <a:t>scendere</a:t>
            </a:r>
            <a:r>
              <a:rPr lang="it-IT" sz="6400" dirty="0" smtClean="0">
                <a:latin typeface="Book Antiqua" pitchFamily="18" charset="0"/>
              </a:rPr>
              <a:t> dall'albero, come catturato da quello sguardo unico e personalissimo che lo ha raggiunto. Questa esperienza può essere colta dal mantello rosso di Gesù che avvolge </a:t>
            </a:r>
            <a:r>
              <a:rPr lang="it-IT" sz="6400" dirty="0" err="1" smtClean="0">
                <a:latin typeface="Book Antiqua" pitchFamily="18" charset="0"/>
              </a:rPr>
              <a:t>Zaccheo</a:t>
            </a:r>
            <a:r>
              <a:rPr lang="it-IT" sz="6400" dirty="0" smtClean="0">
                <a:latin typeface="Book Antiqua" pitchFamily="18" charset="0"/>
              </a:rPr>
              <a:t> prendendolo per mano e accompagnandolo nella sua discesa e soprattutto nel gioco di sguardi che intercorre tra i due protagonisti (</a:t>
            </a:r>
            <a:r>
              <a:rPr lang="it-IT" sz="6400" dirty="0" err="1" smtClean="0">
                <a:latin typeface="Book Antiqua" pitchFamily="18" charset="0"/>
              </a:rPr>
              <a:t>cf</a:t>
            </a:r>
            <a:r>
              <a:rPr lang="it-IT" sz="6400" dirty="0" smtClean="0">
                <a:latin typeface="Book Antiqua" pitchFamily="18" charset="0"/>
              </a:rPr>
              <a:t>. paragrafo successivo).</a:t>
            </a:r>
          </a:p>
          <a:p>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to">
  <a:themeElements>
    <a:clrScheme name="Mi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i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i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195</TotalTime>
  <Words>2442</Words>
  <Application>Microsoft Office PowerPoint</Application>
  <PresentationFormat>Presentazione su schermo (4:3)</PresentationFormat>
  <Paragraphs>84</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Mito</vt:lpstr>
      <vt:lpstr>Linee di lettura dell'immagine biblica di  Lc 19,1-10</vt:lpstr>
      <vt:lpstr>       L'immagine biblica, che accompagna la visita pastorale per il triennio 2017-2020, rappresenta l'incontro tra Gesù e Zaccheo  e focalizza l'attenzione sull'istanza che il Signore rivolge al capo dei pubblicani:  «Oggi devo fermarmi a casa tua» (Lc 19,5). </vt:lpstr>
      <vt:lpstr>Primo approccio </vt:lpstr>
      <vt:lpstr>Lettura dell’immagine biblica </vt:lpstr>
      <vt:lpstr>La scena dell’incontro </vt:lpstr>
      <vt:lpstr>Innanzitutto la figura del Cristo Risorto   è il fulcro dell’intera rappresentazione  </vt:lpstr>
      <vt:lpstr>Gesù Risorto</vt:lpstr>
      <vt:lpstr>Gesù Risorto</vt:lpstr>
      <vt:lpstr>ZACCHEO </vt:lpstr>
      <vt:lpstr>ZACCHEO</vt:lpstr>
      <vt:lpstr>  INCONTRO DI SGUARDI </vt:lpstr>
      <vt:lpstr>La scena della casa </vt:lpstr>
      <vt:lpstr>Diapositiva 13</vt:lpstr>
      <vt:lpstr>Il pozzo e la donna </vt:lpstr>
      <vt:lpstr>I segni della presenza del Risorto nella comunità </vt:lpstr>
      <vt:lpstr>Diapositiva 16</vt:lpstr>
      <vt:lpstr>  Le  tre  scelte  preferenziali  della Visita  pastorale:  la  famiglia,  i  poveri,  i  giovani </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di lettura dell'immagine biblica di Lc 19,1-10</dc:title>
  <dc:creator>user</dc:creator>
  <cp:lastModifiedBy>user</cp:lastModifiedBy>
  <cp:revision>58</cp:revision>
  <dcterms:created xsi:type="dcterms:W3CDTF">2017-09-19T08:31:45Z</dcterms:created>
  <dcterms:modified xsi:type="dcterms:W3CDTF">2017-09-20T13:58:14Z</dcterms:modified>
</cp:coreProperties>
</file>